
<file path=[Content_Types].xml><?xml version="1.0" encoding="utf-8"?>
<Types xmlns="http://schemas.openxmlformats.org/package/2006/content-types">
  <Default Extension="jpeg" ContentType="image/jpe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5"/>
  </p:notesMasterIdLst>
  <p:handoutMasterIdLst>
    <p:handoutMasterId r:id="rId49"/>
  </p:handoutMasterIdLst>
  <p:sldIdLst>
    <p:sldId id="351" r:id="rId3"/>
    <p:sldId id="374" r:id="rId4"/>
    <p:sldId id="309" r:id="rId6"/>
    <p:sldId id="401" r:id="rId7"/>
    <p:sldId id="402" r:id="rId8"/>
    <p:sldId id="440" r:id="rId9"/>
    <p:sldId id="403" r:id="rId10"/>
    <p:sldId id="404" r:id="rId11"/>
    <p:sldId id="405" r:id="rId12"/>
    <p:sldId id="442" r:id="rId13"/>
    <p:sldId id="406" r:id="rId14"/>
    <p:sldId id="355" r:id="rId15"/>
    <p:sldId id="288" r:id="rId16"/>
    <p:sldId id="375" r:id="rId17"/>
    <p:sldId id="441" r:id="rId18"/>
    <p:sldId id="376" r:id="rId19"/>
    <p:sldId id="377" r:id="rId20"/>
    <p:sldId id="378" r:id="rId21"/>
    <p:sldId id="379" r:id="rId22"/>
    <p:sldId id="380" r:id="rId23"/>
    <p:sldId id="356" r:id="rId24"/>
    <p:sldId id="381" r:id="rId25"/>
    <p:sldId id="382" r:id="rId26"/>
    <p:sldId id="267" r:id="rId27"/>
    <p:sldId id="272" r:id="rId28"/>
    <p:sldId id="357" r:id="rId29"/>
    <p:sldId id="383" r:id="rId30"/>
    <p:sldId id="384" r:id="rId31"/>
    <p:sldId id="385" r:id="rId32"/>
    <p:sldId id="386" r:id="rId33"/>
    <p:sldId id="387" r:id="rId34"/>
    <p:sldId id="388" r:id="rId35"/>
    <p:sldId id="389" r:id="rId36"/>
    <p:sldId id="390" r:id="rId37"/>
    <p:sldId id="391" r:id="rId38"/>
    <p:sldId id="392" r:id="rId39"/>
    <p:sldId id="393" r:id="rId40"/>
    <p:sldId id="394" r:id="rId41"/>
    <p:sldId id="395" r:id="rId42"/>
    <p:sldId id="396" r:id="rId43"/>
    <p:sldId id="397" r:id="rId44"/>
    <p:sldId id="398" r:id="rId45"/>
    <p:sldId id="399" r:id="rId46"/>
    <p:sldId id="400" r:id="rId47"/>
    <p:sldId id="373" r:id="rId48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5DA2"/>
    <a:srgbClr val="01455C"/>
    <a:srgbClr val="F79600"/>
    <a:srgbClr val="EFEFEF"/>
    <a:srgbClr val="3991CE"/>
    <a:srgbClr val="B8DBF5"/>
    <a:srgbClr val="3992DB"/>
    <a:srgbClr val="0F1836"/>
    <a:srgbClr val="FDFDFD"/>
    <a:srgbClr val="D9D9D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35" autoAdjust="0"/>
    <p:restoredTop sz="94660" autoAdjust="0"/>
  </p:normalViewPr>
  <p:slideViewPr>
    <p:cSldViewPr>
      <p:cViewPr varScale="1">
        <p:scale>
          <a:sx n="93" d="100"/>
          <a:sy n="93" d="100"/>
        </p:scale>
        <p:origin x="660" y="84"/>
      </p:cViewPr>
      <p:guideLst>
        <p:guide orient="horz" pos="1591"/>
        <p:guide pos="295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-3810" y="-90"/>
      </p:cViewPr>
      <p:guideLst>
        <p:guide orient="horz" pos="2828"/>
        <p:guide pos="221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2" Type="http://schemas.openxmlformats.org/officeDocument/2006/relationships/tableStyles" Target="tableStyles.xml"/><Relationship Id="rId51" Type="http://schemas.openxmlformats.org/officeDocument/2006/relationships/viewProps" Target="viewProps.xml"/><Relationship Id="rId50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9" Type="http://schemas.openxmlformats.org/officeDocument/2006/relationships/handoutMaster" Target="handoutMasters/handoutMaster1.xml"/><Relationship Id="rId48" Type="http://schemas.openxmlformats.org/officeDocument/2006/relationships/slide" Target="slides/slide45.xml"/><Relationship Id="rId47" Type="http://schemas.openxmlformats.org/officeDocument/2006/relationships/slide" Target="slides/slide44.xml"/><Relationship Id="rId46" Type="http://schemas.openxmlformats.org/officeDocument/2006/relationships/slide" Target="slides/slide43.xml"/><Relationship Id="rId45" Type="http://schemas.openxmlformats.org/officeDocument/2006/relationships/slide" Target="slides/slide42.xml"/><Relationship Id="rId44" Type="http://schemas.openxmlformats.org/officeDocument/2006/relationships/slide" Target="slides/slide41.xml"/><Relationship Id="rId43" Type="http://schemas.openxmlformats.org/officeDocument/2006/relationships/slide" Target="slides/slide40.xml"/><Relationship Id="rId42" Type="http://schemas.openxmlformats.org/officeDocument/2006/relationships/slide" Target="slides/slide39.xml"/><Relationship Id="rId41" Type="http://schemas.openxmlformats.org/officeDocument/2006/relationships/slide" Target="slides/slide38.xml"/><Relationship Id="rId40" Type="http://schemas.openxmlformats.org/officeDocument/2006/relationships/slide" Target="slides/slide37.xml"/><Relationship Id="rId4" Type="http://schemas.openxmlformats.org/officeDocument/2006/relationships/slide" Target="slides/slide2.xml"/><Relationship Id="rId39" Type="http://schemas.openxmlformats.org/officeDocument/2006/relationships/slide" Target="slides/slide36.xml"/><Relationship Id="rId38" Type="http://schemas.openxmlformats.org/officeDocument/2006/relationships/slide" Target="slides/slide35.xml"/><Relationship Id="rId37" Type="http://schemas.openxmlformats.org/officeDocument/2006/relationships/slide" Target="slides/slide34.xml"/><Relationship Id="rId36" Type="http://schemas.openxmlformats.org/officeDocument/2006/relationships/slide" Target="slides/slide33.xml"/><Relationship Id="rId35" Type="http://schemas.openxmlformats.org/officeDocument/2006/relationships/slide" Target="slides/slide32.xml"/><Relationship Id="rId34" Type="http://schemas.openxmlformats.org/officeDocument/2006/relationships/slide" Target="slides/slide31.xml"/><Relationship Id="rId33" Type="http://schemas.openxmlformats.org/officeDocument/2006/relationships/slide" Target="slides/slide30.xml"/><Relationship Id="rId32" Type="http://schemas.openxmlformats.org/officeDocument/2006/relationships/slide" Target="slides/slide29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353A075-29DF-4CAE-8BA7-CDA0ED456C8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3924EE-29F1-4E68-A53A-86CBCBDF827A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A2B73EA-EE91-4E33-A9C1-8BF5DD7139A2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392B679-AE23-4750-8FB0-6513430B89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图片 16"/>
          <p:cNvPicPr>
            <a:picLocks noChangeAspect="1"/>
          </p:cNvPicPr>
          <p:nvPr userDrawn="1"/>
        </p:nvPicPr>
        <p:blipFill>
          <a:blip r:embed="rId2" cstate="print">
            <a:lum brigh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  <p:cxnSp>
        <p:nvCxnSpPr>
          <p:cNvPr id="7" name="直接连接符 6"/>
          <p:cNvCxnSpPr/>
          <p:nvPr userDrawn="1"/>
        </p:nvCxnSpPr>
        <p:spPr>
          <a:xfrm>
            <a:off x="755576" y="625398"/>
            <a:ext cx="7848872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7"/>
          <p:cNvGrpSpPr/>
          <p:nvPr userDrawn="1"/>
        </p:nvGrpSpPr>
        <p:grpSpPr bwMode="auto">
          <a:xfrm>
            <a:off x="323528" y="292895"/>
            <a:ext cx="390372" cy="205979"/>
            <a:chOff x="0" y="0"/>
            <a:chExt cx="1041399" cy="549275"/>
          </a:xfrm>
        </p:grpSpPr>
        <p:sp>
          <p:nvSpPr>
            <p:cNvPr id="13" name="Freeform 16"/>
            <p:cNvSpPr/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005D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399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5" name="Freeform 18"/>
            <p:cNvSpPr/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F79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>
          <a:blip r:embed="rId2" cstate="print">
            <a:lum brigh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 userDrawn="1"/>
        </p:nvPicPr>
        <p:blipFill>
          <a:blip r:embed="rId2" cstate="print">
            <a:lum bright="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-2866"/>
            <a:ext cx="9144001" cy="514636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0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image" Target="../media/image10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microsoft.com/office/2007/relationships/media" Target="../media/media2.mp4"/><Relationship Id="rId1" Type="http://schemas.openxmlformats.org/officeDocument/2006/relationships/video" Target="../media/media2.mp4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1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6.png"/><Relationship Id="rId1" Type="http://schemas.openxmlformats.org/officeDocument/2006/relationships/image" Target="../media/image15.pn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1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0.pn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3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4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6.png"/><Relationship Id="rId1" Type="http://schemas.openxmlformats.org/officeDocument/2006/relationships/image" Target="../media/image25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7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8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702945" y="1454785"/>
            <a:ext cx="717867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Timeline</a:t>
            </a:r>
            <a:r>
              <a:rPr lang="zh-CN" altLang="en-US" sz="4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开发与测试</a:t>
            </a:r>
            <a:endParaRPr lang="zh-CN" altLang="en-US" sz="4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图层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54" y="3465671"/>
            <a:ext cx="9149715" cy="1682591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-10954" y="-8096"/>
            <a:ext cx="9153525" cy="57150"/>
            <a:chOff x="-23" y="-17"/>
            <a:chExt cx="19220" cy="120"/>
          </a:xfrm>
        </p:grpSpPr>
        <p:sp>
          <p:nvSpPr>
            <p:cNvPr id="16" name="矩形 15"/>
            <p:cNvSpPr/>
            <p:nvPr/>
          </p:nvSpPr>
          <p:spPr>
            <a:xfrm>
              <a:off x="-23" y="-17"/>
              <a:ext cx="11339" cy="120"/>
            </a:xfrm>
            <a:prstGeom prst="rect">
              <a:avLst/>
            </a:prstGeom>
            <a:solidFill>
              <a:srgbClr val="3991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>
              <a:off x="11316" y="-17"/>
              <a:ext cx="3969" cy="120"/>
            </a:xfrm>
            <a:prstGeom prst="rect">
              <a:avLst/>
            </a:prstGeom>
            <a:solidFill>
              <a:srgbClr val="F4D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8" name="矩形 17"/>
            <p:cNvSpPr/>
            <p:nvPr/>
          </p:nvSpPr>
          <p:spPr>
            <a:xfrm>
              <a:off x="15285" y="-17"/>
              <a:ext cx="3912" cy="120"/>
            </a:xfrm>
            <a:prstGeom prst="rect">
              <a:avLst/>
            </a:prstGeom>
            <a:solidFill>
              <a:srgbClr val="D671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  <p:sp>
        <p:nvSpPr>
          <p:cNvPr id="2" name="Text Placeholder 4"/>
          <p:cNvSpPr txBox="1"/>
          <p:nvPr/>
        </p:nvSpPr>
        <p:spPr>
          <a:xfrm>
            <a:off x="2496820" y="2043430"/>
            <a:ext cx="6768465" cy="1807845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《软件测试与验证》期末项目展示</a:t>
            </a:r>
            <a:endParaRPr lang="zh-CN" altLang="en-US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5" y="200025"/>
            <a:ext cx="406654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单元测试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——JUnit  Mockito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 descr="2"/>
          <p:cNvPicPr>
            <a:picLocks noChangeAspect="1"/>
          </p:cNvPicPr>
          <p:nvPr/>
        </p:nvPicPr>
        <p:blipFill>
          <a:blip r:embed="rId1"/>
          <a:srcRect r="6208"/>
          <a:stretch>
            <a:fillRect/>
          </a:stretch>
        </p:blipFill>
        <p:spPr>
          <a:xfrm>
            <a:off x="3512820" y="899160"/>
            <a:ext cx="5274945" cy="382841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308610" y="772795"/>
            <a:ext cx="344106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50000"/>
              </a:lnSpc>
              <a:defRPr/>
            </a:pPr>
            <a:r>
              <a:rPr lang="en-US" altLang="zh-CN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隔离数据依赖的方法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7" name="椭圆 6"/>
          <p:cNvSpPr/>
          <p:nvPr/>
        </p:nvSpPr>
        <p:spPr>
          <a:xfrm>
            <a:off x="3665855" y="3689350"/>
            <a:ext cx="4968875" cy="481965"/>
          </a:xfrm>
          <a:prstGeom prst="ellipse">
            <a:avLst/>
          </a:prstGeom>
          <a:noFill/>
          <a:ln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lt1"/>
                </a:solidFill>
              </a14:hiddenFill>
            </a:ext>
          </a:extLst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集成测试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6" name="图片 5" descr="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01015" y="887095"/>
            <a:ext cx="3926205" cy="2184400"/>
          </a:xfrm>
          <a:prstGeom prst="rect">
            <a:avLst/>
          </a:prstGeom>
        </p:spPr>
      </p:pic>
      <p:pic>
        <p:nvPicPr>
          <p:cNvPr id="8" name="图片 7" descr="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2105" y="3244215"/>
            <a:ext cx="5434965" cy="1588770"/>
          </a:xfrm>
          <a:prstGeom prst="rect">
            <a:avLst/>
          </a:prstGeom>
        </p:spPr>
      </p:pic>
      <p:pic>
        <p:nvPicPr>
          <p:cNvPr id="7" name="图片 6" descr="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07255" y="887095"/>
            <a:ext cx="4028440" cy="19240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-1" y="1651830"/>
            <a:ext cx="9144000" cy="1814777"/>
            <a:chOff x="-16540" y="177982"/>
            <a:chExt cx="3936004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-16540" y="261768"/>
              <a:ext cx="3936004" cy="611981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3991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50907" y="284178"/>
              <a:ext cx="569115" cy="55869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sz="8000" dirty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02</a:t>
              </a:r>
              <a:endParaRPr lang="zh-CN" altLang="en-US" sz="8000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3412951" y="2046770"/>
            <a:ext cx="5050408" cy="622300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r>
              <a:rPr lang="en-US" altLang="zh-CN" sz="3600" b="1" dirty="0">
                <a:solidFill>
                  <a:srgbClr val="3991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Timeline</a:t>
            </a:r>
            <a:r>
              <a:rPr lang="zh-CN" altLang="en-US" sz="3600" b="1" dirty="0">
                <a:solidFill>
                  <a:srgbClr val="3991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桌面端开发</a:t>
            </a:r>
            <a:endParaRPr lang="zh-CN" altLang="en-US" sz="3600" b="1" dirty="0">
              <a:solidFill>
                <a:srgbClr val="3991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412951" y="2698179"/>
            <a:ext cx="3075708" cy="314325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pPr eaLnBrk="0" hangingPunct="0"/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演讲：刘馨雨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六边形 29"/>
          <p:cNvSpPr/>
          <p:nvPr/>
        </p:nvSpPr>
        <p:spPr>
          <a:xfrm>
            <a:off x="1327173" y="2388866"/>
            <a:ext cx="1190447" cy="1026114"/>
          </a:xfrm>
          <a:prstGeom prst="hexagon">
            <a:avLst/>
          </a:prstGeom>
          <a:solidFill>
            <a:srgbClr val="3991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桌面端介绍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912745" y="1662430"/>
            <a:ext cx="436245" cy="2478405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rgbClr val="3991C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844290" y="1564005"/>
            <a:ext cx="3234055" cy="267652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开发环境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功能需求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展示及代码分析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单元测试及集成测试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GB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开发环境</a:t>
            </a:r>
            <a:endParaRPr lang="zh-CN" altLang="en-GB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188085" y="1313815"/>
            <a:ext cx="5292090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开发工具：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Microsoft Visual Studio</a:t>
            </a: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开发语言：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C#</a:t>
            </a: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开发框架：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WPF .Net Framework </a:t>
            </a: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数据库：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Mysql</a:t>
            </a:r>
            <a:endParaRPr lang="en-US" altLang="zh-CN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GB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功能需求</a:t>
            </a:r>
            <a:endParaRPr lang="zh-CN" altLang="en-GB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20315" y="1325880"/>
            <a:ext cx="514667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50000"/>
              </a:lnSpc>
              <a:defRPr/>
            </a:pP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登录      注册</a:t>
            </a: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</a:t>
            </a:r>
            <a:endParaRPr lang="zh-CN" altLang="en-US" sz="28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浏览消息列表  </a:t>
            </a: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</a:t>
            </a:r>
            <a:endParaRPr lang="en-US" altLang="zh-CN" sz="28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添加消息     </a:t>
            </a:r>
            <a:endParaRPr lang="zh-CN" altLang="en-US" sz="28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下拉刷新      上拉加载</a:t>
            </a:r>
            <a:endParaRPr lang="zh-CN" altLang="en-US" sz="28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Timeline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594360" y="659765"/>
            <a:ext cx="8162290" cy="441007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代码分析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36220" y="1423670"/>
            <a:ext cx="8789670" cy="163322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单元测试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17930" y="808355"/>
            <a:ext cx="6896100" cy="310769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4" name="图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190" y="3916045"/>
            <a:ext cx="6302375" cy="8464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单元测试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439545" y="751205"/>
            <a:ext cx="664654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4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遇到的困难？                数据库的</a:t>
            </a:r>
            <a:r>
              <a:rPr lang="en-US" altLang="zh-CN" sz="3200" b="1">
                <a:solidFill>
                  <a:srgbClr val="FF0000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Mock</a:t>
            </a:r>
            <a:endParaRPr lang="en-US" altLang="zh-CN" sz="3200" b="1">
              <a:solidFill>
                <a:srgbClr val="FF0000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25475" y="1520825"/>
            <a:ext cx="3458845" cy="223393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5960" y="1506220"/>
            <a:ext cx="3815080" cy="2248535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275" y="3984625"/>
            <a:ext cx="8807450" cy="33147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4"/>
          <p:cNvSpPr txBox="1"/>
          <p:nvPr/>
        </p:nvSpPr>
        <p:spPr>
          <a:xfrm>
            <a:off x="611560" y="429469"/>
            <a:ext cx="2256285" cy="496784"/>
          </a:xfrm>
          <a:prstGeom prst="rect">
            <a:avLst/>
          </a:prstGeom>
        </p:spPr>
        <p:txBody>
          <a:bodyPr anchor="ctr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b="1" dirty="0">
                <a:solidFill>
                  <a:srgbClr val="3991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人员分工</a:t>
            </a:r>
            <a:endParaRPr lang="zh-CN" altLang="en-US" b="1" dirty="0">
              <a:solidFill>
                <a:srgbClr val="3991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43" name="直接连接符 42"/>
          <p:cNvCxnSpPr/>
          <p:nvPr/>
        </p:nvCxnSpPr>
        <p:spPr>
          <a:xfrm>
            <a:off x="738572" y="1059582"/>
            <a:ext cx="76498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2" name="Group 7"/>
          <p:cNvGrpSpPr/>
          <p:nvPr userDrawn="1"/>
        </p:nvGrpSpPr>
        <p:grpSpPr bwMode="auto">
          <a:xfrm>
            <a:off x="7900983" y="633890"/>
            <a:ext cx="390372" cy="205979"/>
            <a:chOff x="0" y="0"/>
            <a:chExt cx="1041399" cy="549275"/>
          </a:xfrm>
        </p:grpSpPr>
        <p:sp>
          <p:nvSpPr>
            <p:cNvPr id="13" name="Freeform 16"/>
            <p:cNvSpPr/>
            <p:nvPr/>
          </p:nvSpPr>
          <p:spPr bwMode="auto">
            <a:xfrm>
              <a:off x="0" y="0"/>
              <a:ext cx="361950" cy="549275"/>
            </a:xfrm>
            <a:custGeom>
              <a:avLst/>
              <a:gdLst>
                <a:gd name="T0" fmla="*/ 4 w 400"/>
                <a:gd name="T1" fmla="*/ 92 h 608"/>
                <a:gd name="T2" fmla="*/ 96 w 400"/>
                <a:gd name="T3" fmla="*/ 0 h 608"/>
                <a:gd name="T4" fmla="*/ 400 w 400"/>
                <a:gd name="T5" fmla="*/ 304 h 608"/>
                <a:gd name="T6" fmla="*/ 96 w 400"/>
                <a:gd name="T7" fmla="*/ 608 h 608"/>
                <a:gd name="T8" fmla="*/ 0 w 400"/>
                <a:gd name="T9" fmla="*/ 512 h 608"/>
                <a:gd name="T10" fmla="*/ 212 w 400"/>
                <a:gd name="T11" fmla="*/ 300 h 608"/>
                <a:gd name="T12" fmla="*/ 4 w 400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00" h="608">
                  <a:moveTo>
                    <a:pt x="4" y="92"/>
                  </a:moveTo>
                  <a:lnTo>
                    <a:pt x="96" y="0"/>
                  </a:lnTo>
                  <a:lnTo>
                    <a:pt x="400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005DA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14" name="Freeform 17"/>
            <p:cNvSpPr/>
            <p:nvPr/>
          </p:nvSpPr>
          <p:spPr bwMode="auto">
            <a:xfrm>
              <a:off x="3381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6 w 399"/>
                <a:gd name="T3" fmla="*/ 0 h 608"/>
                <a:gd name="T4" fmla="*/ 399 w 399"/>
                <a:gd name="T5" fmla="*/ 304 h 608"/>
                <a:gd name="T6" fmla="*/ 96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6" y="0"/>
                  </a:lnTo>
                  <a:lnTo>
                    <a:pt x="399" y="304"/>
                  </a:lnTo>
                  <a:lnTo>
                    <a:pt x="96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3992D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  <p:sp>
          <p:nvSpPr>
            <p:cNvPr id="2" name="Freeform 18"/>
            <p:cNvSpPr/>
            <p:nvPr/>
          </p:nvSpPr>
          <p:spPr bwMode="auto">
            <a:xfrm>
              <a:off x="681037" y="0"/>
              <a:ext cx="360362" cy="549275"/>
            </a:xfrm>
            <a:custGeom>
              <a:avLst/>
              <a:gdLst>
                <a:gd name="T0" fmla="*/ 4 w 399"/>
                <a:gd name="T1" fmla="*/ 92 h 608"/>
                <a:gd name="T2" fmla="*/ 95 w 399"/>
                <a:gd name="T3" fmla="*/ 0 h 608"/>
                <a:gd name="T4" fmla="*/ 399 w 399"/>
                <a:gd name="T5" fmla="*/ 304 h 608"/>
                <a:gd name="T6" fmla="*/ 95 w 399"/>
                <a:gd name="T7" fmla="*/ 608 h 608"/>
                <a:gd name="T8" fmla="*/ 0 w 399"/>
                <a:gd name="T9" fmla="*/ 512 h 608"/>
                <a:gd name="T10" fmla="*/ 212 w 399"/>
                <a:gd name="T11" fmla="*/ 300 h 608"/>
                <a:gd name="T12" fmla="*/ 4 w 399"/>
                <a:gd name="T13" fmla="*/ 92 h 6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99" h="608">
                  <a:moveTo>
                    <a:pt x="4" y="92"/>
                  </a:moveTo>
                  <a:lnTo>
                    <a:pt x="95" y="0"/>
                  </a:lnTo>
                  <a:lnTo>
                    <a:pt x="399" y="304"/>
                  </a:lnTo>
                  <a:lnTo>
                    <a:pt x="95" y="608"/>
                  </a:lnTo>
                  <a:lnTo>
                    <a:pt x="0" y="512"/>
                  </a:lnTo>
                  <a:lnTo>
                    <a:pt x="212" y="300"/>
                  </a:lnTo>
                  <a:lnTo>
                    <a:pt x="4" y="92"/>
                  </a:lnTo>
                  <a:close/>
                </a:path>
              </a:pathLst>
            </a:custGeom>
            <a:solidFill>
              <a:srgbClr val="F796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endParaRPr lang="zh-CN" altLang="en-US"/>
            </a:p>
          </p:txBody>
        </p:sp>
      </p:grpSp>
      <p:sp>
        <p:nvSpPr>
          <p:cNvPr id="25" name="文本框 24"/>
          <p:cNvSpPr txBox="1"/>
          <p:nvPr/>
        </p:nvSpPr>
        <p:spPr>
          <a:xfrm>
            <a:off x="738505" y="1238885"/>
            <a:ext cx="8081645" cy="3322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fontAlgn="auto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开发人员：</a:t>
            </a:r>
            <a:endParaRPr lang="zh-CN" altLang="en-US" sz="2000" b="1" dirty="0" smtClean="0"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刘馨雨</a:t>
            </a:r>
            <a:r>
              <a:rPr lang="en-US" altLang="zh-CN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桌面端开发（静态测试、单元测试、集成测试</a:t>
            </a:r>
            <a:r>
              <a:rPr lang="en-US" altLang="zh-CN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000" b="1" dirty="0" smtClean="0"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方堃</a:t>
            </a:r>
            <a:r>
              <a:rPr lang="en-US" altLang="zh-CN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——Hybrid App</a:t>
            </a:r>
            <a:r>
              <a:rPr lang="zh-CN" altLang="en-US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en-US" altLang="zh-CN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静态测试、单元测试、集成测试</a:t>
            </a:r>
            <a:r>
              <a:rPr lang="en-US" altLang="zh-CN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)</a:t>
            </a:r>
            <a:endParaRPr lang="zh-CN" altLang="en-US" sz="2000" b="1" dirty="0" smtClean="0"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endParaRPr lang="zh-CN" altLang="en-US" sz="2000" b="1" dirty="0" smtClean="0"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测试人员：</a:t>
            </a:r>
            <a:endParaRPr lang="zh-CN" altLang="en-US" sz="2000" b="1" dirty="0" smtClean="0"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李嘉伦</a:t>
            </a:r>
            <a:r>
              <a:rPr lang="en-US" altLang="zh-CN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系统功能测试</a:t>
            </a:r>
            <a:endParaRPr lang="zh-CN" altLang="en-US" sz="2000" b="1" dirty="0" smtClean="0"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fontAlgn="auto">
              <a:lnSpc>
                <a:spcPct val="150000"/>
              </a:lnSpc>
            </a:pPr>
            <a:r>
              <a:rPr lang="en-US" altLang="zh-CN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	</a:t>
            </a:r>
            <a:r>
              <a:rPr lang="zh-CN" altLang="en-US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徐晟恺</a:t>
            </a:r>
            <a:r>
              <a:rPr lang="en-US" altLang="zh-CN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——</a:t>
            </a:r>
            <a:r>
              <a:rPr lang="zh-CN" altLang="en-US" sz="2000" b="1" dirty="0" smtClean="0">
                <a:solidFill>
                  <a:schemeClr val="tx2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性能测试</a:t>
            </a:r>
            <a:endParaRPr lang="zh-CN" altLang="en-US" sz="2000" b="1" dirty="0" smtClean="0">
              <a:solidFill>
                <a:schemeClr val="tx2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集成测试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181735" y="769620"/>
            <a:ext cx="7031355" cy="409956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-1" y="1651830"/>
            <a:ext cx="9144000" cy="1814777"/>
            <a:chOff x="-16540" y="177982"/>
            <a:chExt cx="3936004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-16540" y="261768"/>
              <a:ext cx="3936004" cy="611981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3991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50907" y="284178"/>
              <a:ext cx="569115" cy="55869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sz="8000" dirty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03</a:t>
              </a:r>
              <a:endParaRPr lang="zh-CN" altLang="en-US" sz="8000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3412951" y="2046770"/>
            <a:ext cx="5050408" cy="622300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r>
              <a:rPr lang="zh-CN" altLang="en-US" sz="3600" b="1" dirty="0">
                <a:solidFill>
                  <a:srgbClr val="3991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系统测试</a:t>
            </a:r>
            <a:endParaRPr lang="zh-CN" altLang="en-US" sz="3600" b="1" dirty="0">
              <a:solidFill>
                <a:srgbClr val="3991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412951" y="2698179"/>
            <a:ext cx="3075708" cy="314325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pPr eaLnBrk="0" hangingPunct="0"/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演讲：李嘉伦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六边形 29"/>
          <p:cNvSpPr/>
          <p:nvPr/>
        </p:nvSpPr>
        <p:spPr>
          <a:xfrm>
            <a:off x="388008" y="2117086"/>
            <a:ext cx="1190447" cy="1026114"/>
          </a:xfrm>
          <a:prstGeom prst="hexagon">
            <a:avLst/>
          </a:prstGeom>
          <a:solidFill>
            <a:srgbClr val="3991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系统测试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1704340" y="1391285"/>
            <a:ext cx="436245" cy="2478405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rgbClr val="3991C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735705" y="1141095"/>
            <a:ext cx="4434205" cy="286131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50000"/>
              </a:lnSpc>
            </a:pPr>
            <a:r>
              <a:rPr lang="zh-CN" altLang="en-US" sz="20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在</a:t>
            </a:r>
            <a:r>
              <a:rPr lang="en-US" altLang="zh-CN" sz="20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python</a:t>
            </a:r>
            <a:r>
              <a:rPr lang="zh-CN" altLang="en-US" sz="20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环境下使用</a:t>
            </a:r>
            <a:r>
              <a:rPr lang="en-US" altLang="zh-CN" sz="20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selenium</a:t>
            </a:r>
            <a:r>
              <a:rPr lang="zh-CN" altLang="en-US" sz="20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工具进行自动化测试，同时通过</a:t>
            </a:r>
            <a:r>
              <a:rPr lang="en-US" altLang="zh-CN" sz="2000" b="1" dirty="0" err="1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sql</a:t>
            </a:r>
            <a:r>
              <a:rPr lang="zh-CN" altLang="en-US" sz="20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语句进行手动测试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fontAlgn="auto">
              <a:lnSpc>
                <a:spcPct val="150000"/>
              </a:lnSpc>
            </a:pPr>
            <a:endParaRPr lang="zh-CN" altLang="en-US" sz="20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zh-CN" altLang="en-US" sz="20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使用</a:t>
            </a:r>
            <a:r>
              <a:rPr lang="en-US" altLang="zh-CN" sz="20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QTP</a:t>
            </a:r>
            <a:r>
              <a:rPr lang="zh-CN" altLang="en-US" sz="20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工具进行自动化测试，同时通过</a:t>
            </a:r>
            <a:r>
              <a:rPr lang="en-US" altLang="zh-CN" sz="2000" b="1" dirty="0" err="1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sql</a:t>
            </a:r>
            <a:r>
              <a:rPr lang="zh-CN" altLang="en-US" sz="20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语句进行手动测试</a:t>
            </a:r>
            <a:endParaRPr lang="zh-CN" altLang="en-US" sz="20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  <p:sp>
        <p:nvSpPr>
          <p:cNvPr id="18456" name="圆角矩形 44"/>
          <p:cNvSpPr>
            <a:spLocks noChangeArrowheads="1"/>
          </p:cNvSpPr>
          <p:nvPr/>
        </p:nvSpPr>
        <p:spPr bwMode="auto">
          <a:xfrm>
            <a:off x="2404745" y="1456690"/>
            <a:ext cx="1050925" cy="330200"/>
          </a:xfrm>
          <a:prstGeom prst="roundRect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p>
            <a:pPr algn="ctr" eaLnBrk="1" hangingPunct="1"/>
            <a:r>
              <a:rPr lang="en-US" altLang="zh-CN" sz="2400" b="1" dirty="0">
                <a:solidFill>
                  <a:srgbClr val="01455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endParaRPr lang="en-US" altLang="zh-CN" sz="2400" b="1" dirty="0">
              <a:solidFill>
                <a:srgbClr val="01455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圆角矩形 44"/>
          <p:cNvSpPr>
            <a:spLocks noChangeArrowheads="1"/>
          </p:cNvSpPr>
          <p:nvPr/>
        </p:nvSpPr>
        <p:spPr bwMode="auto">
          <a:xfrm>
            <a:off x="2032635" y="3289935"/>
            <a:ext cx="1703070" cy="330200"/>
          </a:xfrm>
          <a:prstGeom prst="roundRect">
            <a:avLst>
              <a:gd name="adj" fmla="val 50000"/>
            </a:avLst>
          </a:prstGeom>
          <a:solidFill>
            <a:schemeClr val="bg1">
              <a:alpha val="70000"/>
            </a:schemeClr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anchor="ctr"/>
          <a:p>
            <a:pPr algn="ctr" eaLnBrk="1" hangingPunct="1"/>
            <a:r>
              <a:rPr lang="zh-CN" altLang="en-US" sz="2400" b="1" dirty="0">
                <a:solidFill>
                  <a:srgbClr val="01455C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桌面应用</a:t>
            </a:r>
            <a:endParaRPr lang="zh-CN" altLang="en-US" sz="2400" b="1" dirty="0">
              <a:solidFill>
                <a:srgbClr val="01455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GB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被测功能</a:t>
            </a:r>
            <a:endParaRPr lang="zh-CN" altLang="en-GB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3419475" y="1563370"/>
            <a:ext cx="436245" cy="2478405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rgbClr val="3991C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4358005" y="1464310"/>
            <a:ext cx="1812925" cy="267652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登录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注册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发布消息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显示消息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六边形 2"/>
          <p:cNvSpPr/>
          <p:nvPr/>
        </p:nvSpPr>
        <p:spPr>
          <a:xfrm>
            <a:off x="1797073" y="2289171"/>
            <a:ext cx="1190447" cy="1026114"/>
          </a:xfrm>
          <a:prstGeom prst="hexagon">
            <a:avLst/>
          </a:prstGeom>
          <a:solidFill>
            <a:srgbClr val="3991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p>
            <a:pPr algn="ctr"/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被测功能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测试用例举例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289" name="Picture 1" descr="C:\Users\li\AppData\Roaming\Tencent\Users\906256418\TIM\WinTemp\RichOle\%X0SCMCF1IN$UW)KKKVB1%0.png"/>
          <p:cNvPicPr>
            <a:picLocks noChangeAspect="1" noChangeArrowheads="1"/>
          </p:cNvPicPr>
          <p:nvPr/>
        </p:nvPicPr>
        <p:blipFill>
          <a:blip r:embed="rId1" cstate="print"/>
          <a:srcRect/>
          <a:stretch>
            <a:fillRect/>
          </a:stretch>
        </p:blipFill>
        <p:spPr bwMode="auto">
          <a:xfrm>
            <a:off x="460375" y="719455"/>
            <a:ext cx="8105140" cy="4219575"/>
          </a:xfrm>
          <a:prstGeom prst="rect">
            <a:avLst/>
          </a:prstGeom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GB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测试结果展示</a:t>
            </a:r>
            <a:endParaRPr lang="zh-CN" altLang="en-GB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5" name="图片 44" descr="34MWCNV~STA}RVM){H7%6$U.png"/>
          <p:cNvPicPr>
            <a:picLocks noChangeAspect="1"/>
          </p:cNvPicPr>
          <p:nvPr/>
        </p:nvPicPr>
        <p:blipFill>
          <a:blip r:embed="rId1" cstate="print"/>
          <a:srcRect r="36628" b="53712"/>
          <a:stretch>
            <a:fillRect/>
          </a:stretch>
        </p:blipFill>
        <p:spPr>
          <a:xfrm>
            <a:off x="662940" y="1171575"/>
            <a:ext cx="7818120" cy="27997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-1" y="1651830"/>
            <a:ext cx="9144000" cy="1814777"/>
            <a:chOff x="-16540" y="177982"/>
            <a:chExt cx="3936004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-16540" y="261768"/>
              <a:ext cx="3936004" cy="611981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3991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50907" y="284178"/>
              <a:ext cx="569115" cy="55869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sz="8000" dirty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</a:t>
              </a:r>
              <a:r>
                <a:rPr lang="en-US" sz="8000" dirty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4</a:t>
              </a:r>
              <a:endParaRPr lang="en-US" sz="8000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3412951" y="2046770"/>
            <a:ext cx="5050408" cy="622300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r>
              <a:rPr lang="zh-CN" altLang="en-US" sz="3600" b="1" dirty="0">
                <a:solidFill>
                  <a:srgbClr val="3991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性能测试</a:t>
            </a:r>
            <a:endParaRPr lang="zh-CN" altLang="en-US" sz="3600" b="1" dirty="0">
              <a:solidFill>
                <a:srgbClr val="3991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412951" y="2698179"/>
            <a:ext cx="3075708" cy="314325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pPr eaLnBrk="0" hangingPunct="0"/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演讲：徐晟恺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43585" y="95250"/>
            <a:ext cx="1435735" cy="535940"/>
          </a:xfrm>
        </p:spPr>
        <p:txBody>
          <a:bodyPr/>
          <a:lstStyle/>
          <a:p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设计思想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958850" y="1268095"/>
            <a:ext cx="2089785" cy="272796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测试场景</a:t>
            </a:r>
            <a:endParaRPr lang="en-US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独立场景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混合场景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峰值场景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容量场景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疲劳场景</a:t>
            </a:r>
            <a:endParaRPr lang="zh-CN" altLang="en-US" sz="2400" b="1" dirty="0">
              <a:solidFill>
                <a:srgbClr val="01455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0" indent="0">
              <a:buNone/>
            </a:pPr>
            <a:endParaRPr lang="zh-CN" altLang="en-US" sz="2400" b="1" dirty="0">
              <a:solidFill>
                <a:srgbClr val="01455C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308200" y="1011476"/>
            <a:ext cx="5474617" cy="37166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测试指标</a:t>
            </a:r>
            <a:endParaRPr lang="en-US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系统所能承受的最大并发</a:t>
            </a:r>
            <a:r>
              <a:rPr lang="en-US" altLang="zh-CN" sz="20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Vuser</a:t>
            </a:r>
            <a:endParaRPr lang="en-US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系统的各事务响应时间随用户数增加的发展趋势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系统的事务成功率情况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服务器资源（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CPU,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内存等）随用户数增加的耗用趋势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系统在长时间高负载状态下的运行情况</a:t>
            </a:r>
            <a:endParaRPr lang="en-US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457200" indent="-4572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…</a:t>
            </a:r>
            <a:endParaRPr lang="zh-CN" altLang="en-US" sz="2000" b="1" dirty="0">
              <a:solidFill>
                <a:srgbClr val="01455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sz="2000" b="1" dirty="0">
              <a:solidFill>
                <a:srgbClr val="01455C"/>
              </a:solidFill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7225" y="142240"/>
            <a:ext cx="1569720" cy="502285"/>
          </a:xfrm>
        </p:spPr>
        <p:txBody>
          <a:bodyPr>
            <a:normAutofit/>
          </a:bodyPr>
          <a:lstStyle/>
          <a:p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测试脚本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1"/>
          <a:srcRect b="8992"/>
          <a:stretch>
            <a:fillRect/>
          </a:stretch>
        </p:blipFill>
        <p:spPr>
          <a:xfrm>
            <a:off x="1186815" y="737937"/>
            <a:ext cx="6116228" cy="409239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58495" y="159385"/>
            <a:ext cx="1546225" cy="480695"/>
          </a:xfrm>
        </p:spPr>
        <p:txBody>
          <a:bodyPr>
            <a:normAutofit/>
          </a:bodyPr>
          <a:lstStyle/>
          <a:p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独立场景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46435" y="1003955"/>
            <a:ext cx="8168915" cy="3628768"/>
          </a:xfrm>
        </p:spPr>
        <p:txBody>
          <a:bodyPr/>
          <a:lstStyle/>
          <a:p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测试内容：</a:t>
            </a:r>
            <a:r>
              <a:rPr lang="en-US" altLang="zh-CN" sz="20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send_message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事务和</a:t>
            </a:r>
            <a:r>
              <a:rPr lang="en-US" altLang="zh-CN" sz="20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refresh_message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事务。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7680" y="1440180"/>
            <a:ext cx="1837690" cy="622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桌面端</a:t>
            </a:r>
            <a:endParaRPr lang="en-US" altLang="zh-CN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en-US" altLang="zh-CN" sz="135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send_message</a:t>
            </a:r>
            <a:r>
              <a:rPr lang="zh-CN" altLang="en-US" sz="135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事务</a:t>
            </a:r>
            <a:endParaRPr lang="zh-CN" altLang="en-US" sz="135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87542" y="3248372"/>
            <a:ext cx="1887718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 err="1"/>
              <a:t>refersh_message</a:t>
            </a:r>
            <a:r>
              <a:rPr lang="zh-CN" altLang="en-US" sz="1350" dirty="0"/>
              <a:t>事务</a:t>
            </a:r>
            <a:endParaRPr lang="zh-CN" altLang="en-US" sz="1350" dirty="0"/>
          </a:p>
        </p:txBody>
      </p:sp>
      <p:graphicFrame>
        <p:nvGraphicFramePr>
          <p:cNvPr id="19" name="表格 18"/>
          <p:cNvGraphicFramePr>
            <a:graphicFrameLocks noGrp="1"/>
          </p:cNvGraphicFramePr>
          <p:nvPr/>
        </p:nvGraphicFramePr>
        <p:xfrm>
          <a:off x="491351" y="2126242"/>
          <a:ext cx="3939540" cy="1150620"/>
        </p:xfrm>
        <a:graphic>
          <a:graphicData uri="http://schemas.openxmlformats.org/drawingml/2006/table">
            <a:tbl>
              <a:tblPr firstRow="1" firstCol="1" bandRow="1"/>
              <a:tblGrid>
                <a:gridCol w="785495"/>
                <a:gridCol w="690245"/>
                <a:gridCol w="788670"/>
                <a:gridCol w="886460"/>
                <a:gridCol w="788670"/>
              </a:tblGrid>
              <a:tr h="38354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并发用户数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事务平均响应时间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事务最大响应时间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平均每秒事务处理数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536.070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0.006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0.022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525.501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0.007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0.023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729.645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0.016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1452.622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1" name="表格 20"/>
          <p:cNvGraphicFramePr>
            <a:graphicFrameLocks noGrp="1"/>
          </p:cNvGraphicFramePr>
          <p:nvPr/>
        </p:nvGraphicFramePr>
        <p:xfrm>
          <a:off x="4430891" y="2126243"/>
          <a:ext cx="4084320" cy="1137285"/>
        </p:xfrm>
        <a:graphic>
          <a:graphicData uri="http://schemas.openxmlformats.org/drawingml/2006/table">
            <a:tbl>
              <a:tblPr firstRow="1" firstCol="1" bandRow="1"/>
              <a:tblGrid>
                <a:gridCol w="1210310"/>
                <a:gridCol w="1513205"/>
                <a:gridCol w="1360805"/>
              </a:tblGrid>
              <a:tr h="3568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CPU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MEM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磁盘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I/O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情况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33.554%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1.557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3.071%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35.579%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4.515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4.993%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41.005%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42.197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6.631%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510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74.493%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63.641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12.841%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3" name="表格 22"/>
          <p:cNvGraphicFramePr>
            <a:graphicFrameLocks noGrp="1"/>
          </p:cNvGraphicFramePr>
          <p:nvPr/>
        </p:nvGraphicFramePr>
        <p:xfrm>
          <a:off x="491351" y="3557270"/>
          <a:ext cx="3939540" cy="1150620"/>
        </p:xfrm>
        <a:graphic>
          <a:graphicData uri="http://schemas.openxmlformats.org/drawingml/2006/table">
            <a:tbl>
              <a:tblPr firstRow="1" firstCol="1" bandRow="1"/>
              <a:tblGrid>
                <a:gridCol w="785495"/>
                <a:gridCol w="690245"/>
                <a:gridCol w="788670"/>
                <a:gridCol w="886460"/>
                <a:gridCol w="788670"/>
              </a:tblGrid>
              <a:tr h="38354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并发用户数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事务平均响应时间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事务最大响应时间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平均每秒事务处理数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0.017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0.095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361.703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0.018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0.148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392.081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0.019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0.028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419.849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0.022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0.179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509.622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5" name="表格 24"/>
          <p:cNvGraphicFramePr>
            <a:graphicFrameLocks noGrp="1"/>
          </p:cNvGraphicFramePr>
          <p:nvPr/>
        </p:nvGraphicFramePr>
        <p:xfrm>
          <a:off x="4430891" y="3550114"/>
          <a:ext cx="4084320" cy="1148080"/>
        </p:xfrm>
        <a:graphic>
          <a:graphicData uri="http://schemas.openxmlformats.org/drawingml/2006/table">
            <a:tbl>
              <a:tblPr firstRow="1" firstCol="1" bandRow="1"/>
              <a:tblGrid>
                <a:gridCol w="1210310"/>
                <a:gridCol w="1513205"/>
                <a:gridCol w="1360805"/>
              </a:tblGrid>
              <a:tr h="33591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CPU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MEM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磁盘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I/O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情况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59.157%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4.365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0.854%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65.251%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13.384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0.946%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69.214%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19.793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1.967%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685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87.550%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20.201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1.334%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2" name="组合 41"/>
          <p:cNvGrpSpPr/>
          <p:nvPr/>
        </p:nvGrpSpPr>
        <p:grpSpPr>
          <a:xfrm>
            <a:off x="-1" y="1651830"/>
            <a:ext cx="9144000" cy="1814777"/>
            <a:chOff x="-16540" y="177982"/>
            <a:chExt cx="3936004" cy="781165"/>
          </a:xfrm>
        </p:grpSpPr>
        <p:sp>
          <p:nvSpPr>
            <p:cNvPr id="44" name="等腰三角形 43"/>
            <p:cNvSpPr/>
            <p:nvPr/>
          </p:nvSpPr>
          <p:spPr>
            <a:xfrm>
              <a:off x="1233863" y="177982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等腰三角形 44"/>
            <p:cNvSpPr/>
            <p:nvPr/>
          </p:nvSpPr>
          <p:spPr>
            <a:xfrm flipV="1">
              <a:off x="200258" y="602633"/>
              <a:ext cx="355284" cy="356514"/>
            </a:xfrm>
            <a:prstGeom prst="triangle">
              <a:avLst/>
            </a:prstGeom>
            <a:solidFill>
              <a:schemeClr val="accent2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矩形 45"/>
            <p:cNvSpPr/>
            <p:nvPr/>
          </p:nvSpPr>
          <p:spPr>
            <a:xfrm>
              <a:off x="-16540" y="261768"/>
              <a:ext cx="3936004" cy="611981"/>
            </a:xfrm>
            <a:prstGeom prst="rect">
              <a:avLst/>
            </a:prstGeom>
            <a:solidFill>
              <a:srgbClr val="EFEFEF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平行四边形 46"/>
            <p:cNvSpPr/>
            <p:nvPr/>
          </p:nvSpPr>
          <p:spPr>
            <a:xfrm>
              <a:off x="376965" y="178257"/>
              <a:ext cx="1036076" cy="779005"/>
            </a:xfrm>
            <a:prstGeom prst="parallelogram">
              <a:avLst>
                <a:gd name="adj" fmla="val 48207"/>
              </a:avLst>
            </a:prstGeom>
            <a:solidFill>
              <a:srgbClr val="3991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6"/>
            <p:cNvSpPr txBox="1"/>
            <p:nvPr/>
          </p:nvSpPr>
          <p:spPr>
            <a:xfrm>
              <a:off x="650907" y="284178"/>
              <a:ext cx="569115" cy="559734"/>
            </a:xfrm>
            <a:prstGeom prst="rect">
              <a:avLst/>
            </a:prstGeom>
            <a:noFill/>
          </p:spPr>
          <p:txBody>
            <a:bodyPr wrap="square" lIns="68580" tIns="34290" rIns="68580" bIns="34290" rtlCol="0">
              <a:spAutoFit/>
            </a:bodyPr>
            <a:lstStyle/>
            <a:p>
              <a:r>
                <a:rPr lang="en-US" altLang="zh-CN" sz="8000" dirty="0">
                  <a:solidFill>
                    <a:schemeClr val="bg1">
                      <a:lumMod val="95000"/>
                    </a:schemeClr>
                  </a:solidFill>
                  <a:latin typeface="Impact" panose="020B0806030902050204" pitchFamily="34" charset="0"/>
                </a:rPr>
                <a:t>01</a:t>
              </a:r>
              <a:endParaRPr lang="zh-CN" altLang="en-US" sz="8000" dirty="0">
                <a:solidFill>
                  <a:schemeClr val="bg1">
                    <a:lumMod val="95000"/>
                  </a:schemeClr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49" name="TextBox 48"/>
          <p:cNvSpPr txBox="1"/>
          <p:nvPr/>
        </p:nvSpPr>
        <p:spPr>
          <a:xfrm>
            <a:off x="3413125" y="2046605"/>
            <a:ext cx="6010275" cy="560705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r>
              <a:rPr lang="en-US" altLang="zh-CN" sz="3200" b="1" dirty="0">
                <a:solidFill>
                  <a:srgbClr val="3991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Timeline Hybrid App</a:t>
            </a:r>
            <a:r>
              <a:rPr lang="zh-CN" altLang="en-US" sz="3200" b="1" dirty="0">
                <a:solidFill>
                  <a:srgbClr val="3991CE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endParaRPr lang="zh-CN" altLang="en-US" sz="3200" b="1" dirty="0">
              <a:solidFill>
                <a:srgbClr val="3991CE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49"/>
          <p:cNvSpPr txBox="1"/>
          <p:nvPr/>
        </p:nvSpPr>
        <p:spPr>
          <a:xfrm>
            <a:off x="3412951" y="2698179"/>
            <a:ext cx="3075708" cy="314325"/>
          </a:xfrm>
          <a:prstGeom prst="rect">
            <a:avLst/>
          </a:prstGeom>
          <a:noFill/>
        </p:spPr>
        <p:txBody>
          <a:bodyPr wrap="square" lIns="68584" tIns="34291" rIns="68584" bIns="34291" rtlCol="0">
            <a:spAutoFit/>
          </a:bodyPr>
          <a:lstStyle/>
          <a:p>
            <a:pPr eaLnBrk="0" hangingPunct="0"/>
            <a:r>
              <a:rPr lang="zh-CN" altLang="en-US" sz="1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微软雅黑" panose="020B0503020204020204" pitchFamily="34" charset="-122"/>
              </a:rPr>
              <a:t>演讲：方堃</a:t>
            </a:r>
            <a:endParaRPr lang="zh-CN" altLang="en-US" sz="16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487680" y="685165"/>
            <a:ext cx="7886700" cy="3608070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2800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</a:t>
            </a:r>
            <a:endParaRPr lang="zh-CN" altLang="en-US" sz="2800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555487" y="1345363"/>
            <a:ext cx="2856322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send_message</a:t>
            </a: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事务</a:t>
            </a:r>
            <a:endParaRPr lang="zh-CN" altLang="en-US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55482" y="3040145"/>
            <a:ext cx="1852366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 err="1"/>
              <a:t>refresh_message</a:t>
            </a:r>
            <a:r>
              <a:rPr lang="zh-CN" altLang="en-US" sz="1350" dirty="0"/>
              <a:t>事务</a:t>
            </a:r>
            <a:endParaRPr lang="zh-CN" altLang="en-US" sz="1350" dirty="0"/>
          </a:p>
        </p:txBody>
      </p:sp>
      <p:graphicFrame>
        <p:nvGraphicFramePr>
          <p:cNvPr id="14" name="表格 13"/>
          <p:cNvGraphicFramePr>
            <a:graphicFrameLocks noGrp="1"/>
          </p:cNvGraphicFramePr>
          <p:nvPr/>
        </p:nvGraphicFramePr>
        <p:xfrm>
          <a:off x="555481" y="1713803"/>
          <a:ext cx="4732655" cy="1430020"/>
        </p:xfrm>
        <a:graphic>
          <a:graphicData uri="http://schemas.openxmlformats.org/drawingml/2006/table">
            <a:tbl>
              <a:tblPr firstRow="1" firstCol="1" bandRow="1"/>
              <a:tblGrid>
                <a:gridCol w="644525"/>
                <a:gridCol w="565785"/>
                <a:gridCol w="647700"/>
                <a:gridCol w="727075"/>
                <a:gridCol w="647065"/>
                <a:gridCol w="727710"/>
                <a:gridCol w="772795"/>
              </a:tblGrid>
              <a:tr h="57531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并发用户数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事务平均响应时间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事务最大响应时间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平均每秒事务处理数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每秒点击率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平均流量（字节、秒）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21399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0.016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0.186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4.119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13.552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13.552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36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0.014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0.105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5.297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17.463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17.463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99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0.014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0.047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6.258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21.472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21.472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336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0.254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9.019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99.97%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30.290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30.290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6" name="表格 15"/>
          <p:cNvGraphicFramePr>
            <a:graphicFrameLocks noGrp="1"/>
          </p:cNvGraphicFramePr>
          <p:nvPr/>
        </p:nvGraphicFramePr>
        <p:xfrm>
          <a:off x="5288436" y="1713802"/>
          <a:ext cx="3669030" cy="1367155"/>
        </p:xfrm>
        <a:graphic>
          <a:graphicData uri="http://schemas.openxmlformats.org/drawingml/2006/table">
            <a:tbl>
              <a:tblPr firstRow="1" firstCol="1" bandRow="1"/>
              <a:tblGrid>
                <a:gridCol w="1087120"/>
                <a:gridCol w="1358900"/>
                <a:gridCol w="1223010"/>
              </a:tblGrid>
              <a:tr h="60007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CPU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MEM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磁盘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I/O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情况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3.163%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20.503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3.649%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8.176%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12.017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2.362%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7.460%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3.908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1.539%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8.497%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8.206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1.769%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18" name="表格 17"/>
          <p:cNvGraphicFramePr>
            <a:graphicFrameLocks noGrp="1"/>
          </p:cNvGraphicFramePr>
          <p:nvPr/>
        </p:nvGraphicFramePr>
        <p:xfrm>
          <a:off x="555480" y="3382135"/>
          <a:ext cx="4732655" cy="1503680"/>
        </p:xfrm>
        <a:graphic>
          <a:graphicData uri="http://schemas.openxmlformats.org/drawingml/2006/table">
            <a:tbl>
              <a:tblPr firstRow="1" firstCol="1" bandRow="1"/>
              <a:tblGrid>
                <a:gridCol w="644525"/>
                <a:gridCol w="565785"/>
                <a:gridCol w="647700"/>
                <a:gridCol w="727075"/>
                <a:gridCol w="647065"/>
                <a:gridCol w="727710"/>
                <a:gridCol w="772795"/>
              </a:tblGrid>
              <a:tr h="57531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并发用户数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事务平均响应时间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事务最大响应时间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平均每秒事务处理数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每秒点击率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平均流量（字节、秒）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23241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0.011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3.980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9.154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9.154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177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4.424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10.413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10.413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241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0.017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3.372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8.416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8.416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3177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4.356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11.946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11.946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20" name="表格 19"/>
          <p:cNvGraphicFramePr>
            <a:graphicFrameLocks noGrp="1"/>
          </p:cNvGraphicFramePr>
          <p:nvPr/>
        </p:nvGraphicFramePr>
        <p:xfrm>
          <a:off x="5288435" y="3379511"/>
          <a:ext cx="3669030" cy="1400810"/>
        </p:xfrm>
        <a:graphic>
          <a:graphicData uri="http://schemas.openxmlformats.org/drawingml/2006/table">
            <a:tbl>
              <a:tblPr firstRow="1" firstCol="1" bandRow="1"/>
              <a:tblGrid>
                <a:gridCol w="1123950"/>
                <a:gridCol w="1405255"/>
                <a:gridCol w="1139825"/>
              </a:tblGrid>
              <a:tr h="55816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CPU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MEM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磁盘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I/O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情况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23368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2.576%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1.375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0.653%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1145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3.521%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2.054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0.666%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574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8.349%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17.484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1.015%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9177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6.621%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3.988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0.684%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标题 1"/>
          <p:cNvSpPr txBox="1"/>
          <p:nvPr/>
        </p:nvSpPr>
        <p:spPr>
          <a:xfrm>
            <a:off x="824865" y="107950"/>
            <a:ext cx="1188720" cy="55435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独立场景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68425" y="1512570"/>
            <a:ext cx="6406515" cy="304927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多个用户并发，每个用户登陆后，依次执行发布消息事务，更新消息事务，更多消息事务。</a:t>
            </a:r>
            <a:endParaRPr lang="zh-CN" altLang="en-US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事务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 </a:t>
            </a:r>
            <a:r>
              <a:rPr lang="en-US" altLang="zh-CN" sz="24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send_message</a:t>
            </a: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事务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 </a:t>
            </a:r>
            <a:r>
              <a:rPr lang="en-US" altLang="zh-CN" sz="24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refresh_message</a:t>
            </a: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事务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 </a:t>
            </a:r>
            <a:r>
              <a:rPr lang="en-US" altLang="zh-CN" sz="24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more_message</a:t>
            </a:r>
            <a:endParaRPr lang="en-US" altLang="zh-CN" sz="2400" b="1" dirty="0" err="1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4" name="标题 1"/>
          <p:cNvSpPr txBox="1"/>
          <p:nvPr/>
        </p:nvSpPr>
        <p:spPr>
          <a:xfrm>
            <a:off x="824865" y="107950"/>
            <a:ext cx="1188720" cy="554355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混合场景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648831" y="970791"/>
            <a:ext cx="3316174" cy="4140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测试内容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内容占位符 9"/>
          <p:cNvGraphicFramePr>
            <a:graphicFrameLocks noGrp="1"/>
          </p:cNvGraphicFramePr>
          <p:nvPr>
            <p:ph idx="1"/>
          </p:nvPr>
        </p:nvGraphicFramePr>
        <p:xfrm>
          <a:off x="628943" y="1590189"/>
          <a:ext cx="5861050" cy="3068955"/>
        </p:xfrm>
        <a:graphic>
          <a:graphicData uri="http://schemas.openxmlformats.org/drawingml/2006/table">
            <a:tbl>
              <a:tblPr firstRow="1" firstCol="1" bandRow="1"/>
              <a:tblGrid>
                <a:gridCol w="807720"/>
                <a:gridCol w="487045"/>
                <a:gridCol w="487680"/>
                <a:gridCol w="400685"/>
                <a:gridCol w="400685"/>
                <a:gridCol w="408940"/>
                <a:gridCol w="410210"/>
                <a:gridCol w="410210"/>
                <a:gridCol w="408940"/>
                <a:gridCol w="409575"/>
                <a:gridCol w="410210"/>
                <a:gridCol w="410210"/>
                <a:gridCol w="408940"/>
              </a:tblGrid>
              <a:tr h="191770">
                <a:tc rowSpan="2"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并发用户数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事务平均响应时间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事务最大响应时间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平均每秒事务数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cPr/>
                </a:tc>
                <a:tc hMerge="1">
                  <a:tcPr/>
                </a:tc>
              </a:tr>
              <a:tr h="575310">
                <a:tc vMerge="1"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57531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0.845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0.630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0.102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2.518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1.796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10.250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10.250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10.250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594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0.021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1.282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0.887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0.269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4.616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3.244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9.777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9.777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9.777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531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0.029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1.736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1.009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0.526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6.643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4.204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9.382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9.382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9.382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531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0.034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2.054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1.256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0.665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8.617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4.984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11.016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11.016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11.016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4" name="标题 1"/>
          <p:cNvSpPr txBox="1"/>
          <p:nvPr/>
        </p:nvSpPr>
        <p:spPr>
          <a:xfrm>
            <a:off x="810260" y="137160"/>
            <a:ext cx="1176655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混合场景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628768" y="1012466"/>
            <a:ext cx="1449371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桌面端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17" name="表格 16"/>
          <p:cNvGraphicFramePr>
            <a:graphicFrameLocks noGrp="1"/>
          </p:cNvGraphicFramePr>
          <p:nvPr/>
        </p:nvGraphicFramePr>
        <p:xfrm>
          <a:off x="6490355" y="1590189"/>
          <a:ext cx="2318385" cy="3038475"/>
        </p:xfrm>
        <a:graphic>
          <a:graphicData uri="http://schemas.openxmlformats.org/drawingml/2006/table">
            <a:tbl>
              <a:tblPr firstRow="1" firstCol="1" bandRow="1"/>
              <a:tblGrid>
                <a:gridCol w="952500"/>
                <a:gridCol w="671830"/>
                <a:gridCol w="694055"/>
              </a:tblGrid>
              <a:tr h="73850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CPU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MEM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磁盘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I/O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情况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604520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88.363%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13.464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1.609%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77215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90.266%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5.860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1.415%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52450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91.464%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3.066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1.395%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65785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92.772%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3.309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3.088%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483951" y="978284"/>
            <a:ext cx="1449371" cy="38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3" name="表格 2"/>
          <p:cNvGraphicFramePr>
            <a:graphicFrameLocks noGrp="1"/>
          </p:cNvGraphicFramePr>
          <p:nvPr/>
        </p:nvGraphicFramePr>
        <p:xfrm>
          <a:off x="7086075" y="1421882"/>
          <a:ext cx="1792605" cy="3261360"/>
        </p:xfrm>
        <a:graphic>
          <a:graphicData uri="http://schemas.openxmlformats.org/drawingml/2006/table">
            <a:tbl>
              <a:tblPr firstRow="1" firstCol="1" bandRow="1"/>
              <a:tblGrid>
                <a:gridCol w="479425"/>
                <a:gridCol w="868680"/>
                <a:gridCol w="444500"/>
              </a:tblGrid>
              <a:tr h="59182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CPU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MEM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利用率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磁盘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I/O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情况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75000"/>
                      </a:schemeClr>
                    </a:solidFill>
                  </a:tcPr>
                </a:tc>
              </a:tr>
              <a:tr h="671195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5.578%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66.632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2.745%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56590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4.602%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59.878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2.211%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8180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4.240%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35.820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1.868%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63575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5.658%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16.462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页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1.526%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graphicFrame>
        <p:nvGraphicFramePr>
          <p:cNvPr id="8" name="内容占位符 7"/>
          <p:cNvGraphicFramePr>
            <a:graphicFrameLocks noGrp="1"/>
          </p:cNvGraphicFramePr>
          <p:nvPr>
            <p:ph idx="1"/>
          </p:nvPr>
        </p:nvGraphicFramePr>
        <p:xfrm>
          <a:off x="323444" y="1421882"/>
          <a:ext cx="6762115" cy="3269615"/>
        </p:xfrm>
        <a:graphic>
          <a:graphicData uri="http://schemas.openxmlformats.org/drawingml/2006/table">
            <a:tbl>
              <a:tblPr firstRow="1" firstCol="1" bandRow="1"/>
              <a:tblGrid>
                <a:gridCol w="400685"/>
                <a:gridCol w="493395"/>
                <a:gridCol w="493395"/>
                <a:gridCol w="405765"/>
                <a:gridCol w="405765"/>
                <a:gridCol w="414655"/>
                <a:gridCol w="415290"/>
                <a:gridCol w="414655"/>
                <a:gridCol w="414655"/>
                <a:gridCol w="414655"/>
                <a:gridCol w="415290"/>
                <a:gridCol w="415290"/>
                <a:gridCol w="414020"/>
                <a:gridCol w="594360"/>
                <a:gridCol w="650240"/>
              </a:tblGrid>
              <a:tr h="217805">
                <a:tc rowSpan="2">
                  <a:txBody>
                    <a:bodyPr/>
                    <a:lstStyle/>
                    <a:p>
                      <a:pPr algn="l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并发用户数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事务平均响应时间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事务最大响应时间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平均每秒事务数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cPr/>
                </a:tc>
                <a:tc hMerge="1">
                  <a:tcPr/>
                </a:tc>
                <a:tc row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每秒点击率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平均流量（字节、秒）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383540">
                <a:tc vMerge="1"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业务</a:t>
                      </a: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vMerge="1">
                  <a:tcPr/>
                </a:tc>
                <a:tc vMerge="1">
                  <a:tcPr/>
                </a:tc>
              </a:tr>
              <a:tr h="66675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0.017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0.001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0.290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0.052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0.032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5.249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5.249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5.249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92.29%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27.438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27.438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6738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0.001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0.095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0.050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0.025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5.858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5.858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5.858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99.63%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30.862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30.862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6675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0.001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0.103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0.051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0.053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5.445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5.445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5.445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99.68%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29.087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29.087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6738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0.016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0.006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0.001</a:t>
                      </a:r>
                      <a:r>
                        <a:rPr lang="zh-CN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0.155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0.085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0.082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4.707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4.707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4.707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99.47%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26.761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26.761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46868" marR="46868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标题 1"/>
          <p:cNvSpPr txBox="1"/>
          <p:nvPr/>
        </p:nvSpPr>
        <p:spPr>
          <a:xfrm>
            <a:off x="810260" y="137160"/>
            <a:ext cx="1176655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混合场景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214120" y="1945640"/>
            <a:ext cx="7543165" cy="2073275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生产压力的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70%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加压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30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分钟</a:t>
            </a: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生产压力加压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30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分钟（峰值下的处理能力）</a:t>
            </a: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生产压力的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倍加压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30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分钟（能否满足未来发展需求）</a:t>
            </a:r>
            <a:endParaRPr lang="zh-CN" altLang="en-US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7541" y="1124461"/>
            <a:ext cx="3316174" cy="4140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测试内容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 txBox="1"/>
          <p:nvPr/>
        </p:nvSpPr>
        <p:spPr>
          <a:xfrm>
            <a:off x="810260" y="137160"/>
            <a:ext cx="1176655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峰值场景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内容占位符 5"/>
          <p:cNvGraphicFramePr>
            <a:graphicFrameLocks noGrp="1"/>
          </p:cNvGraphicFramePr>
          <p:nvPr>
            <p:ph idx="1"/>
          </p:nvPr>
        </p:nvGraphicFramePr>
        <p:xfrm>
          <a:off x="597396" y="1325603"/>
          <a:ext cx="7678420" cy="1433830"/>
        </p:xfrm>
        <a:graphic>
          <a:graphicData uri="http://schemas.openxmlformats.org/drawingml/2006/table">
            <a:tbl>
              <a:tblPr firstRow="1" firstCol="1" bandRow="1"/>
              <a:tblGrid>
                <a:gridCol w="1530350"/>
                <a:gridCol w="1345565"/>
                <a:gridCol w="1537335"/>
                <a:gridCol w="1727835"/>
                <a:gridCol w="1537335"/>
              </a:tblGrid>
              <a:tr h="51181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并发用户数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事务平均响应时间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事务最大响应时间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平均每秒事务处理数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31750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15(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生产压力的</a:t>
                      </a: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70%)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1.985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 6.049</a:t>
                      </a:r>
                      <a:r>
                        <a:rPr lang="zh-CN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12.333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8765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20(</a:t>
                      </a:r>
                      <a:r>
                        <a:rPr lang="zh-CN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生产压力</a:t>
                      </a:r>
                      <a:r>
                        <a:rPr lang="en-US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3.094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11.543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13.332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99.95%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1686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40(</a:t>
                      </a:r>
                      <a:r>
                        <a:rPr lang="zh-CN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生产压力的</a:t>
                      </a:r>
                      <a:r>
                        <a:rPr lang="en-US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</a:t>
                      </a:r>
                      <a:r>
                        <a:rPr lang="zh-CN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倍</a:t>
                      </a:r>
                      <a:r>
                        <a:rPr lang="en-US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6.522</a:t>
                      </a:r>
                      <a:r>
                        <a:rPr lang="zh-CN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20.776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15.279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en-US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487542" y="944412"/>
            <a:ext cx="5302873" cy="38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桌面端：取</a:t>
            </a:r>
            <a:r>
              <a:rPr lang="en-US" altLang="zh-CN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20</a:t>
            </a: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作为生产压力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87541" y="2877016"/>
            <a:ext cx="5302873" cy="38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端：取</a:t>
            </a:r>
            <a:r>
              <a:rPr lang="en-US" altLang="zh-CN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40</a:t>
            </a: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作为生产压力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491352" y="3300908"/>
          <a:ext cx="7674610" cy="1520825"/>
        </p:xfrm>
        <a:graphic>
          <a:graphicData uri="http://schemas.openxmlformats.org/drawingml/2006/table">
            <a:tbl>
              <a:tblPr firstRow="1" firstCol="1" bandRow="1"/>
              <a:tblGrid>
                <a:gridCol w="1044575"/>
                <a:gridCol w="918210"/>
                <a:gridCol w="1049655"/>
                <a:gridCol w="1179195"/>
                <a:gridCol w="1049655"/>
                <a:gridCol w="1179830"/>
                <a:gridCol w="1253490"/>
              </a:tblGrid>
              <a:tr h="38354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并发用户数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事务平均响应时间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事务最大响应时间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平均每秒事务处理数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每秒点击率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平均流量（字节、秒）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38354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20(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生产压力的</a:t>
                      </a: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70%)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0.030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 0.655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13.122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99.83%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22.123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22.123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7020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30(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生产压力</a:t>
                      </a: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0.048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0.543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22.722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99.88%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38.242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38.242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8354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50(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生产压力的</a:t>
                      </a: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倍</a:t>
                      </a: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0.129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1.841</a:t>
                      </a:r>
                      <a:r>
                        <a:rPr lang="zh-CN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34.914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99.91%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58.773</a:t>
                      </a:r>
                      <a:endParaRPr lang="en-US" sz="12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2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58.773</a:t>
                      </a:r>
                      <a:endParaRPr lang="en-US" sz="12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标题 1"/>
          <p:cNvSpPr txBox="1"/>
          <p:nvPr/>
        </p:nvSpPr>
        <p:spPr>
          <a:xfrm>
            <a:off x="810260" y="137160"/>
            <a:ext cx="1176655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峰值场景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1367790" y="1931035"/>
            <a:ext cx="6875780" cy="2396490"/>
          </a:xfrm>
        </p:spPr>
        <p:txBody>
          <a:bodyPr/>
          <a:lstStyle/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并发用户数从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逐渐增加到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50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，每次增加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5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en-US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对每个并发用户数，观察事务的平均响应时间、事务成功率、</a:t>
            </a:r>
            <a:r>
              <a:rPr lang="en-US" altLang="zh-CN" sz="24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cpu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利用率等信息，得到最佳并发数、最大并发数等结论。</a:t>
            </a:r>
            <a:endParaRPr lang="zh-CN" altLang="en-US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7541" y="1087631"/>
            <a:ext cx="3316174" cy="4140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测试内容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 txBox="1"/>
          <p:nvPr/>
        </p:nvSpPr>
        <p:spPr>
          <a:xfrm>
            <a:off x="810260" y="137160"/>
            <a:ext cx="1176655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容量场景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1089143" y="744496"/>
            <a:ext cx="1449371" cy="38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桌面端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6" name="内容占位符 5"/>
          <p:cNvGraphicFramePr>
            <a:graphicFrameLocks noGrp="1"/>
          </p:cNvGraphicFramePr>
          <p:nvPr>
            <p:ph idx="1"/>
          </p:nvPr>
        </p:nvGraphicFramePr>
        <p:xfrm>
          <a:off x="2811262" y="656031"/>
          <a:ext cx="5153660" cy="2300605"/>
        </p:xfrm>
        <a:graphic>
          <a:graphicData uri="http://schemas.openxmlformats.org/drawingml/2006/table">
            <a:tbl>
              <a:tblPr firstRow="1" firstCol="1" bandRow="1"/>
              <a:tblGrid>
                <a:gridCol w="1027430"/>
                <a:gridCol w="902970"/>
                <a:gridCol w="1031875"/>
                <a:gridCol w="1160145"/>
                <a:gridCol w="1031240"/>
              </a:tblGrid>
              <a:tr h="42989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并发用户数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事务平均响应时间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事务最大响应时间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平均每秒事务处理数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20828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0.815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2.423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31.461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64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1.012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3.626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31.656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64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1.492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4.346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31.188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828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1.753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6.063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30.186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64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2.102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7.227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30.357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64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2.396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10.216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29.685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64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2.809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11.649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28.374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828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3.107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12.986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27.630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0764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3.446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15.453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27.060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8" name="文本框 7"/>
          <p:cNvSpPr txBox="1"/>
          <p:nvPr/>
        </p:nvSpPr>
        <p:spPr>
          <a:xfrm>
            <a:off x="487680" y="3022600"/>
            <a:ext cx="821880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·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最佳并发数为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15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此时事务平均响应时间为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1.012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秒，最大响应时间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3.626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秒，事务成功率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100%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cpu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平均利用率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78.003%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zh-CN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zh-CN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  <a:p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·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最大并发数为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35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en-US" altLang="zh-CN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此时事务平均响应时间为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2.396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秒，最大响应时间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10.216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秒，事务成功率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100%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，</a:t>
            </a:r>
            <a:r>
              <a:rPr lang="en-US" altLang="zh-CN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cpu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平均利用率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90.481%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</a:t>
            </a:r>
            <a:endParaRPr lang="zh-CN" altLang="en-US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endParaRPr lang="zh-CN" altLang="en-US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标题 1"/>
          <p:cNvSpPr txBox="1"/>
          <p:nvPr/>
        </p:nvSpPr>
        <p:spPr>
          <a:xfrm>
            <a:off x="810260" y="137160"/>
            <a:ext cx="1176655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容量场景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442078" y="769896"/>
            <a:ext cx="1449371" cy="38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861695" y="3331845"/>
            <a:ext cx="7544435" cy="1476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最佳并发数为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40~45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此时事务平均响应时间为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0.068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秒，最大响应时间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0.529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秒，事务成功率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99.97%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en-US" altLang="zh-CN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cpu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平均利用率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7.008%</a:t>
            </a:r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zh-CN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最大并发数</a:t>
            </a: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≥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</a:t>
            </a: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。（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LR12</a:t>
            </a: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社区版最大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</a:t>
            </a: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并发）</a:t>
            </a:r>
            <a:endParaRPr lang="zh-CN" altLang="en-US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并发用户数</a:t>
            </a:r>
            <a:r>
              <a:rPr lang="en-US" altLang="zh-CN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50</a:t>
            </a:r>
            <a:r>
              <a:rPr lang="zh-CN" altLang="en-US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  <a:sym typeface="+mn-ea"/>
              </a:rPr>
              <a:t>时基本满足要求。</a:t>
            </a:r>
            <a:endParaRPr lang="zh-CN" altLang="en-US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  <a:sym typeface="+mn-ea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487541" y="4388648"/>
            <a:ext cx="8123844" cy="2990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sz="1350" dirty="0"/>
          </a:p>
        </p:txBody>
      </p:sp>
      <p:graphicFrame>
        <p:nvGraphicFramePr>
          <p:cNvPr id="7" name="内容占位符 6"/>
          <p:cNvGraphicFramePr>
            <a:graphicFrameLocks noGrp="1"/>
          </p:cNvGraphicFramePr>
          <p:nvPr>
            <p:ph idx="1"/>
          </p:nvPr>
        </p:nvGraphicFramePr>
        <p:xfrm>
          <a:off x="1891148" y="717409"/>
          <a:ext cx="6638290" cy="2489200"/>
        </p:xfrm>
        <a:graphic>
          <a:graphicData uri="http://schemas.openxmlformats.org/drawingml/2006/table">
            <a:tbl>
              <a:tblPr firstRow="1" firstCol="1" bandRow="1"/>
              <a:tblGrid>
                <a:gridCol w="903605"/>
                <a:gridCol w="794385"/>
                <a:gridCol w="908050"/>
                <a:gridCol w="1019810"/>
                <a:gridCol w="907415"/>
                <a:gridCol w="1020445"/>
                <a:gridCol w="1084580"/>
              </a:tblGrid>
              <a:tr h="46545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并发用户数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事务平均响应时间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事务最大响应时间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平均每秒事务处理数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每秒点击率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平均流量（字节、秒）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2247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0.021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0.264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6.519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11.518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11.518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7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0.023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0.612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6.999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12.612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12.612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7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0.024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0.579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10.209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18.209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18.209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7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0.025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0.134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7.479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13.824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13.824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7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0.032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0.216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12.585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99.95%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22.532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22.532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7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0.035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0.185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10.605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99.96%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19.434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19.434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7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0.053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0.355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23.433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99.89%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40.945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40.945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542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45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0.068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0.529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16.068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99.97%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28.479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28.479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2247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0.114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1.113</a:t>
                      </a:r>
                      <a:r>
                        <a:rPr lang="zh-CN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24.987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99.93%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43.759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050" kern="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43.759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3" name="标题 1"/>
          <p:cNvSpPr txBox="1"/>
          <p:nvPr/>
        </p:nvSpPr>
        <p:spPr>
          <a:xfrm>
            <a:off x="810260" y="137160"/>
            <a:ext cx="1176655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容量场景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2366010" y="1681480"/>
            <a:ext cx="5914390" cy="2763520"/>
          </a:xfrm>
        </p:spPr>
        <p:txBody>
          <a:bodyPr>
            <a:normAutofit lnSpcReduction="20000"/>
          </a:bodyPr>
          <a:lstStyle/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测试长时间运行下系统的性能。</a:t>
            </a:r>
            <a:endParaRPr lang="zh-CN" altLang="en-US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生产压力的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70%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运行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30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分钟</a:t>
            </a:r>
            <a:endParaRPr lang="zh-CN" altLang="en-US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生产压力运行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1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小时</a:t>
            </a:r>
            <a:endParaRPr lang="zh-CN" altLang="en-US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生产压力的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70%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运行</a:t>
            </a:r>
            <a:r>
              <a:rPr lang="en-US" altLang="zh-CN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30</a:t>
            </a:r>
            <a:r>
              <a:rPr lang="zh-CN" altLang="en-US" sz="24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分钟</a:t>
            </a:r>
            <a:endParaRPr lang="zh-CN" altLang="en-US" sz="24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7541" y="1124461"/>
            <a:ext cx="3316174" cy="414020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测试内容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标题 1"/>
          <p:cNvSpPr txBox="1"/>
          <p:nvPr/>
        </p:nvSpPr>
        <p:spPr>
          <a:xfrm>
            <a:off x="810260" y="137160"/>
            <a:ext cx="1176655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疲劳场景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内容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30" name="六边形 29"/>
          <p:cNvSpPr/>
          <p:nvPr/>
        </p:nvSpPr>
        <p:spPr>
          <a:xfrm>
            <a:off x="1327173" y="2388866"/>
            <a:ext cx="1190447" cy="1026114"/>
          </a:xfrm>
          <a:prstGeom prst="hexagon">
            <a:avLst/>
          </a:prstGeom>
          <a:solidFill>
            <a:srgbClr val="3991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4" tIns="34291" rIns="68584" bIns="34291" rtlCol="0" anchor="ctr"/>
          <a:lstStyle/>
          <a:p>
            <a:pPr algn="ctr"/>
            <a:r>
              <a:rPr lang="en-US" altLang="zh-CN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en-US" sz="20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端介绍</a:t>
            </a:r>
            <a:endParaRPr lang="zh-CN" altLang="en-US" sz="20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Freeform 5"/>
          <p:cNvSpPr/>
          <p:nvPr/>
        </p:nvSpPr>
        <p:spPr bwMode="auto">
          <a:xfrm>
            <a:off x="2912745" y="1662430"/>
            <a:ext cx="436245" cy="2478405"/>
          </a:xfrm>
          <a:custGeom>
            <a:avLst/>
            <a:gdLst>
              <a:gd name="T0" fmla="*/ 1999 w 3544"/>
              <a:gd name="T1" fmla="*/ 9150 h 14563"/>
              <a:gd name="T2" fmla="*/ 1999 w 3544"/>
              <a:gd name="T3" fmla="*/ 12306 h 14563"/>
              <a:gd name="T4" fmla="*/ 2353 w 3544"/>
              <a:gd name="T5" fmla="*/ 13628 h 14563"/>
              <a:gd name="T6" fmla="*/ 3544 w 3544"/>
              <a:gd name="T7" fmla="*/ 14112 h 14563"/>
              <a:gd name="T8" fmla="*/ 3544 w 3544"/>
              <a:gd name="T9" fmla="*/ 14563 h 14563"/>
              <a:gd name="T10" fmla="*/ 1933 w 3544"/>
              <a:gd name="T11" fmla="*/ 14016 h 14563"/>
              <a:gd name="T12" fmla="*/ 1419 w 3544"/>
              <a:gd name="T13" fmla="*/ 12050 h 14563"/>
              <a:gd name="T14" fmla="*/ 1419 w 3544"/>
              <a:gd name="T15" fmla="*/ 9279 h 14563"/>
              <a:gd name="T16" fmla="*/ 1160 w 3544"/>
              <a:gd name="T17" fmla="*/ 8022 h 14563"/>
              <a:gd name="T18" fmla="*/ 0 w 3544"/>
              <a:gd name="T19" fmla="*/ 7475 h 14563"/>
              <a:gd name="T20" fmla="*/ 0 w 3544"/>
              <a:gd name="T21" fmla="*/ 7088 h 14563"/>
              <a:gd name="T22" fmla="*/ 1127 w 3544"/>
              <a:gd name="T23" fmla="*/ 6571 h 14563"/>
              <a:gd name="T24" fmla="*/ 1419 w 3544"/>
              <a:gd name="T25" fmla="*/ 5284 h 14563"/>
              <a:gd name="T26" fmla="*/ 1419 w 3544"/>
              <a:gd name="T27" fmla="*/ 2513 h 14563"/>
              <a:gd name="T28" fmla="*/ 1933 w 3544"/>
              <a:gd name="T29" fmla="*/ 547 h 14563"/>
              <a:gd name="T30" fmla="*/ 3544 w 3544"/>
              <a:gd name="T31" fmla="*/ 0 h 14563"/>
              <a:gd name="T32" fmla="*/ 3544 w 3544"/>
              <a:gd name="T33" fmla="*/ 451 h 14563"/>
              <a:gd name="T34" fmla="*/ 2353 w 3544"/>
              <a:gd name="T35" fmla="*/ 902 h 14563"/>
              <a:gd name="T36" fmla="*/ 1999 w 3544"/>
              <a:gd name="T37" fmla="*/ 2254 h 14563"/>
              <a:gd name="T38" fmla="*/ 1999 w 3544"/>
              <a:gd name="T39" fmla="*/ 5413 h 14563"/>
              <a:gd name="T40" fmla="*/ 580 w 3544"/>
              <a:gd name="T41" fmla="*/ 7275 h 14563"/>
              <a:gd name="T42" fmla="*/ 580 w 3544"/>
              <a:gd name="T43" fmla="*/ 7304 h 14563"/>
              <a:gd name="T44" fmla="*/ 1999 w 3544"/>
              <a:gd name="T45" fmla="*/ 9150 h 1456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</a:cxnLst>
            <a:rect l="0" t="0" r="r" b="b"/>
            <a:pathLst>
              <a:path w="3544" h="14563">
                <a:moveTo>
                  <a:pt x="1999" y="9150"/>
                </a:moveTo>
                <a:lnTo>
                  <a:pt x="1999" y="12306"/>
                </a:lnTo>
                <a:cubicBezTo>
                  <a:pt x="1999" y="12867"/>
                  <a:pt x="2117" y="13306"/>
                  <a:pt x="2353" y="13628"/>
                </a:cubicBezTo>
                <a:cubicBezTo>
                  <a:pt x="2590" y="13950"/>
                  <a:pt x="2986" y="14112"/>
                  <a:pt x="3544" y="14112"/>
                </a:cubicBezTo>
                <a:lnTo>
                  <a:pt x="3544" y="14563"/>
                </a:lnTo>
                <a:cubicBezTo>
                  <a:pt x="2815" y="14563"/>
                  <a:pt x="2276" y="14379"/>
                  <a:pt x="1933" y="14016"/>
                </a:cubicBezTo>
                <a:cubicBezTo>
                  <a:pt x="1589" y="13650"/>
                  <a:pt x="1419" y="12993"/>
                  <a:pt x="1419" y="12050"/>
                </a:cubicBezTo>
                <a:lnTo>
                  <a:pt x="1419" y="9279"/>
                </a:lnTo>
                <a:cubicBezTo>
                  <a:pt x="1419" y="8762"/>
                  <a:pt x="1333" y="8344"/>
                  <a:pt x="1160" y="8022"/>
                </a:cubicBezTo>
                <a:cubicBezTo>
                  <a:pt x="990" y="7701"/>
                  <a:pt x="602" y="7516"/>
                  <a:pt x="0" y="7475"/>
                </a:cubicBezTo>
                <a:lnTo>
                  <a:pt x="0" y="7088"/>
                </a:lnTo>
                <a:cubicBezTo>
                  <a:pt x="558" y="7002"/>
                  <a:pt x="935" y="6829"/>
                  <a:pt x="1127" y="6571"/>
                </a:cubicBezTo>
                <a:cubicBezTo>
                  <a:pt x="1322" y="6315"/>
                  <a:pt x="1419" y="5883"/>
                  <a:pt x="1419" y="5284"/>
                </a:cubicBezTo>
                <a:lnTo>
                  <a:pt x="1419" y="2513"/>
                </a:lnTo>
                <a:cubicBezTo>
                  <a:pt x="1419" y="1567"/>
                  <a:pt x="1589" y="913"/>
                  <a:pt x="1933" y="547"/>
                </a:cubicBezTo>
                <a:cubicBezTo>
                  <a:pt x="2276" y="181"/>
                  <a:pt x="2815" y="0"/>
                  <a:pt x="3544" y="0"/>
                </a:cubicBezTo>
                <a:lnTo>
                  <a:pt x="3544" y="451"/>
                </a:lnTo>
                <a:cubicBezTo>
                  <a:pt x="2986" y="451"/>
                  <a:pt x="2590" y="602"/>
                  <a:pt x="2353" y="902"/>
                </a:cubicBezTo>
                <a:cubicBezTo>
                  <a:pt x="2117" y="1201"/>
                  <a:pt x="1999" y="1652"/>
                  <a:pt x="1999" y="2254"/>
                </a:cubicBezTo>
                <a:lnTo>
                  <a:pt x="1999" y="5413"/>
                </a:lnTo>
                <a:cubicBezTo>
                  <a:pt x="1999" y="6265"/>
                  <a:pt x="1592" y="7275"/>
                  <a:pt x="580" y="7275"/>
                </a:cubicBezTo>
                <a:lnTo>
                  <a:pt x="580" y="7304"/>
                </a:lnTo>
                <a:cubicBezTo>
                  <a:pt x="1565" y="7304"/>
                  <a:pt x="1999" y="8309"/>
                  <a:pt x="1999" y="9150"/>
                </a:cubicBezTo>
                <a:close/>
              </a:path>
            </a:pathLst>
          </a:custGeom>
          <a:solidFill>
            <a:srgbClr val="3991CE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2" name="文本框 1"/>
          <p:cNvSpPr txBox="1"/>
          <p:nvPr/>
        </p:nvSpPr>
        <p:spPr>
          <a:xfrm>
            <a:off x="3664585" y="1564005"/>
            <a:ext cx="3234055" cy="267652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</a:bodyPr>
          <a:p>
            <a:pPr>
              <a:lnSpc>
                <a:spcPct val="100000"/>
              </a:lnSpc>
            </a:pPr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开发环境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功能需求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en-US" altLang="zh-CN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展示及静态测试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00000"/>
              </a:lnSpc>
            </a:pPr>
            <a:r>
              <a:rPr lang="zh-CN" altLang="en-US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单元测试及集成测试</a:t>
            </a:r>
            <a:endParaRPr lang="zh-CN" altLang="en-US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37963" y="923566"/>
            <a:ext cx="1449371" cy="38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桌面端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aphicFrame>
        <p:nvGraphicFramePr>
          <p:cNvPr id="5" name="内容占位符 4"/>
          <p:cNvGraphicFramePr>
            <a:graphicFrameLocks noGrp="1"/>
          </p:cNvGraphicFramePr>
          <p:nvPr>
            <p:ph idx="1"/>
          </p:nvPr>
        </p:nvGraphicFramePr>
        <p:xfrm>
          <a:off x="754380" y="1428115"/>
          <a:ext cx="7933055" cy="3265170"/>
        </p:xfrm>
        <a:graphic>
          <a:graphicData uri="http://schemas.openxmlformats.org/drawingml/2006/table">
            <a:tbl>
              <a:tblPr firstRow="1" firstCol="1" bandRow="1"/>
              <a:tblGrid>
                <a:gridCol w="2433320"/>
                <a:gridCol w="650875"/>
                <a:gridCol w="1203325"/>
                <a:gridCol w="3645535"/>
              </a:tblGrid>
              <a:tr h="326390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输入</a:t>
                      </a:r>
                      <a:r>
                        <a:rPr lang="en-US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动作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输出</a:t>
                      </a:r>
                      <a:r>
                        <a:rPr lang="en-US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响应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是否能正常运行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653415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r>
                        <a:rPr lang="en-US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A: 15</a:t>
                      </a: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个用户并发操作</a:t>
                      </a:r>
                      <a:r>
                        <a:rPr lang="en-US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分钟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平均响应时间</a:t>
                      </a:r>
                      <a:r>
                        <a:rPr lang="en-US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2.445</a:t>
                      </a: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r>
                        <a:rPr lang="en-US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99.96%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52780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r>
                        <a:rPr lang="en-US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B: 20</a:t>
                      </a: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个用户并发操作</a:t>
                      </a:r>
                      <a:r>
                        <a:rPr lang="en-US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小时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平均响应时间</a:t>
                      </a:r>
                      <a:r>
                        <a:rPr lang="en-US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14.653</a:t>
                      </a: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r>
                        <a:rPr lang="en-US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99.99%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652780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r>
                        <a:rPr lang="en-US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C: 15</a:t>
                      </a: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个用户并发操作</a:t>
                      </a:r>
                      <a:r>
                        <a:rPr lang="en-US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分钟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平均响应时间</a:t>
                      </a:r>
                      <a:r>
                        <a:rPr lang="en-US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8.064</a:t>
                      </a: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r>
                        <a:rPr lang="en-US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327025"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故障发生时刻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故障描述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/>
                </a:tc>
              </a:tr>
              <a:tr h="326390"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r>
                        <a:rPr lang="en-US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A, 27.</a:t>
                      </a: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分钟</a:t>
                      </a:r>
                      <a:r>
                        <a:rPr lang="en-US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</a:t>
                      </a: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System.OutOfMemoryException</a:t>
                      </a:r>
                      <a:r>
                        <a:rPr lang="en-US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kern="100" dirty="0" err="1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.Net</a:t>
                      </a: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内存溢出</a:t>
                      </a:r>
                      <a:r>
                        <a:rPr lang="en-US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/>
                </a:tc>
              </a:tr>
              <a:tr h="326390"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r>
                        <a:rPr lang="en-US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B, 57</a:t>
                      </a: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分钟</a:t>
                      </a:r>
                      <a:r>
                        <a:rPr lang="en-US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44</a:t>
                      </a:r>
                      <a:r>
                        <a:rPr lang="zh-CN" sz="16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6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en-US" sz="1600" kern="100" dirty="0" err="1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System.OutOfMemoryException</a:t>
                      </a:r>
                      <a:r>
                        <a:rPr lang="en-US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(</a:t>
                      </a:r>
                      <a:r>
                        <a:rPr lang="en-US" sz="1600" kern="100" dirty="0" err="1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.Net</a:t>
                      </a:r>
                      <a:r>
                        <a:rPr lang="zh-CN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内存溢出</a:t>
                      </a:r>
                      <a:r>
                        <a:rPr lang="en-US" sz="16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)</a:t>
                      </a:r>
                      <a:endParaRPr lang="zh-CN" sz="16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32729" marR="32729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 hMerge="1">
                  <a:tcPr/>
                </a:tc>
              </a:tr>
            </a:tbl>
          </a:graphicData>
        </a:graphic>
      </p:graphicFrame>
      <p:sp>
        <p:nvSpPr>
          <p:cNvPr id="3" name="标题 1"/>
          <p:cNvSpPr txBox="1"/>
          <p:nvPr/>
        </p:nvSpPr>
        <p:spPr>
          <a:xfrm>
            <a:off x="810260" y="137160"/>
            <a:ext cx="1176655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疲劳场景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37328" y="997226"/>
            <a:ext cx="1449371" cy="38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graphicFrame>
        <p:nvGraphicFramePr>
          <p:cNvPr id="8" name="内容占位符 7"/>
          <p:cNvGraphicFramePr>
            <a:graphicFrameLocks noGrp="1"/>
          </p:cNvGraphicFramePr>
          <p:nvPr>
            <p:ph idx="1"/>
          </p:nvPr>
        </p:nvGraphicFramePr>
        <p:xfrm>
          <a:off x="1124585" y="1705610"/>
          <a:ext cx="7360920" cy="2737485"/>
        </p:xfrm>
        <a:graphic>
          <a:graphicData uri="http://schemas.openxmlformats.org/drawingml/2006/table">
            <a:tbl>
              <a:tblPr firstRow="1" firstCol="1" bandRow="1"/>
              <a:tblGrid>
                <a:gridCol w="2468245"/>
                <a:gridCol w="2215515"/>
                <a:gridCol w="2677160"/>
              </a:tblGrid>
              <a:tr h="380365"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输入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动作</a:t>
                      </a:r>
                      <a:endParaRPr lang="zh-CN" sz="1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输出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响应</a:t>
                      </a:r>
                      <a:endParaRPr lang="zh-CN" sz="1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是否能正常运行</a:t>
                      </a:r>
                      <a:endParaRPr lang="zh-CN" sz="1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BFBFBF"/>
                    </a:solidFill>
                  </a:tcPr>
                </a:tc>
              </a:tr>
              <a:tr h="784860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A: 30</a:t>
                      </a: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个用户并发操作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分钟</a:t>
                      </a:r>
                      <a:endParaRPr lang="zh-CN" sz="1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平均响应时间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0.043</a:t>
                      </a: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86130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B: 40</a:t>
                      </a: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个用户并发操作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</a:t>
                      </a: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小时</a:t>
                      </a:r>
                      <a:endParaRPr lang="zh-CN" sz="1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平均响应时间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0.176</a:t>
                      </a: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r>
                        <a:rPr lang="en-US" sz="18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8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  <a:tr h="786130">
                <a:tc>
                  <a:txBody>
                    <a:bodyPr/>
                    <a:lstStyle/>
                    <a:p>
                      <a:pPr algn="just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任务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C: 30</a:t>
                      </a: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个用户并发操作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分钟</a:t>
                      </a:r>
                      <a:endParaRPr lang="zh-CN" sz="1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平均响应时间</a:t>
                      </a:r>
                      <a:r>
                        <a:rPr lang="en-US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0.593</a:t>
                      </a:r>
                      <a:r>
                        <a:rPr lang="zh-CN" sz="180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秒</a:t>
                      </a:r>
                      <a:endParaRPr lang="zh-CN" sz="180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20000"/>
                        </a:lnSpc>
                        <a:spcAft>
                          <a:spcPts val="0"/>
                        </a:spcAft>
                      </a:pPr>
                      <a:r>
                        <a:rPr lang="zh-CN" sz="18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事务成功率</a:t>
                      </a:r>
                      <a:r>
                        <a:rPr lang="en-US" sz="1800" kern="100" dirty="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100%</a:t>
                      </a:r>
                      <a:endParaRPr lang="zh-CN" sz="180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51435" marR="51435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</a:tr>
            </a:tbl>
          </a:graphicData>
        </a:graphic>
      </p:graphicFrame>
      <p:sp>
        <p:nvSpPr>
          <p:cNvPr id="3" name="标题 1"/>
          <p:cNvSpPr txBox="1"/>
          <p:nvPr/>
        </p:nvSpPr>
        <p:spPr>
          <a:xfrm>
            <a:off x="810260" y="137160"/>
            <a:ext cx="1176655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疲劳场景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557655" y="1124461"/>
            <a:ext cx="3388052" cy="38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</a:t>
            </a:r>
            <a:r>
              <a:rPr lang="en-US" altLang="zh-CN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&amp;</a:t>
            </a: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桌面端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315720" y="2125626"/>
            <a:ext cx="7886700" cy="250462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后端刷新信息的实现是</a:t>
            </a:r>
            <a:r>
              <a:rPr lang="zh-CN" altLang="en-US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：</a:t>
            </a:r>
            <a:endParaRPr lang="en-US" altLang="zh-CN" sz="1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遍历数据库中整个</a:t>
            </a:r>
            <a:r>
              <a:rPr lang="en-US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news</a:t>
            </a:r>
            <a:r>
              <a:rPr lang="zh-CN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表保存到</a:t>
            </a:r>
            <a:r>
              <a:rPr lang="en-US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list</a:t>
            </a:r>
            <a:r>
              <a:rPr lang="zh-CN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中</a:t>
            </a:r>
            <a:r>
              <a:rPr lang="zh-CN" altLang="en-US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sz="1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这会导致</a:t>
            </a:r>
            <a:r>
              <a:rPr lang="zh-CN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响应时间的性能问题</a:t>
            </a:r>
            <a:r>
              <a:rPr lang="zh-CN" altLang="en-US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sz="1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1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可以考虑修改为：</a:t>
            </a:r>
            <a:endParaRPr lang="en-US" altLang="zh-CN" sz="1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每次刷新</a:t>
            </a:r>
            <a:r>
              <a:rPr lang="zh-CN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获取</a:t>
            </a:r>
            <a:r>
              <a:rPr lang="en-US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new</a:t>
            </a:r>
            <a:r>
              <a:rPr lang="zh-CN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表中</a:t>
            </a:r>
            <a:r>
              <a:rPr lang="en-US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id</a:t>
            </a:r>
            <a:r>
              <a:rPr lang="zh-CN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最大（即最新）的三条数据</a:t>
            </a:r>
            <a:r>
              <a:rPr lang="zh-CN" altLang="en-US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en-US" altLang="zh-CN" sz="1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保存每次浏览到的最小的</a:t>
            </a:r>
            <a:r>
              <a:rPr lang="en-US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id</a:t>
            </a:r>
            <a:r>
              <a:rPr lang="zh-CN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。加载更多即为加载</a:t>
            </a:r>
            <a:r>
              <a:rPr lang="en-US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id-3,id-2,id-1</a:t>
            </a:r>
            <a:r>
              <a:rPr lang="zh-CN" altLang="zh-CN" sz="18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三条数据</a:t>
            </a:r>
            <a:endParaRPr lang="zh-CN" altLang="zh-CN" sz="18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8" name="图片 7"/>
          <p:cNvPicPr/>
          <p:nvPr/>
        </p:nvPicPr>
        <p:blipFill>
          <a:blip r:embed="rId1"/>
          <a:stretch>
            <a:fillRect/>
          </a:stretch>
        </p:blipFill>
        <p:spPr>
          <a:xfrm>
            <a:off x="4480677" y="627375"/>
            <a:ext cx="4448863" cy="2702644"/>
          </a:xfrm>
          <a:prstGeom prst="rect">
            <a:avLst/>
          </a:prstGeom>
        </p:spPr>
      </p:pic>
      <p:sp>
        <p:nvSpPr>
          <p:cNvPr id="3" name="标题 1"/>
          <p:cNvSpPr txBox="1"/>
          <p:nvPr/>
        </p:nvSpPr>
        <p:spPr>
          <a:xfrm>
            <a:off x="810260" y="137160"/>
            <a:ext cx="1785620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性能问题分析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354448" y="850541"/>
            <a:ext cx="1449371" cy="38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桌面端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292100" y="1303020"/>
            <a:ext cx="8523605" cy="889635"/>
          </a:xfrm>
        </p:spPr>
        <p:txBody>
          <a:bodyPr/>
          <a:lstStyle/>
          <a:p>
            <a:pPr marL="0" indent="0">
              <a:buNone/>
            </a:pP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(1) 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有时候会报错</a:t>
            </a:r>
            <a:r>
              <a:rPr lang="en-US" altLang="zh-CN" sz="20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System.OutOfMemoryException</a:t>
            </a:r>
            <a:r>
              <a:rPr lang="zh-CN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（</a:t>
            </a:r>
            <a:r>
              <a:rPr lang="en-US" altLang="zh-CN" sz="20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.Net</a:t>
            </a:r>
            <a:r>
              <a:rPr lang="zh-CN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内存溢出）。</a:t>
            </a:r>
            <a:endParaRPr lang="en-US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(2) 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随着并发用户数的增加，</a:t>
            </a:r>
            <a:r>
              <a:rPr lang="en-US" altLang="zh-CN" sz="20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cpu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利用率变得很高。</a:t>
            </a:r>
            <a:endParaRPr lang="zh-CN" altLang="en-US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pic>
        <p:nvPicPr>
          <p:cNvPr id="6" name="图片 5"/>
          <p:cNvPicPr/>
          <p:nvPr/>
        </p:nvPicPr>
        <p:blipFill>
          <a:blip r:embed="rId1"/>
          <a:stretch>
            <a:fillRect/>
          </a:stretch>
        </p:blipFill>
        <p:spPr>
          <a:xfrm>
            <a:off x="4380865" y="2192020"/>
            <a:ext cx="4700270" cy="2597150"/>
          </a:xfrm>
          <a:prstGeom prst="rect">
            <a:avLst/>
          </a:prstGeom>
        </p:spPr>
      </p:pic>
      <p:pic>
        <p:nvPicPr>
          <p:cNvPr id="7" name="图片 6"/>
          <p:cNvPicPr/>
          <p:nvPr/>
        </p:nvPicPr>
        <p:blipFill>
          <a:blip r:embed="rId2"/>
          <a:stretch>
            <a:fillRect/>
          </a:stretch>
        </p:blipFill>
        <p:spPr>
          <a:xfrm>
            <a:off x="97790" y="2418080"/>
            <a:ext cx="4146550" cy="2268855"/>
          </a:xfrm>
          <a:prstGeom prst="rect">
            <a:avLst/>
          </a:prstGeom>
        </p:spPr>
      </p:pic>
      <p:sp>
        <p:nvSpPr>
          <p:cNvPr id="3" name="标题 1"/>
          <p:cNvSpPr txBox="1"/>
          <p:nvPr/>
        </p:nvSpPr>
        <p:spPr>
          <a:xfrm>
            <a:off x="810260" y="137160"/>
            <a:ext cx="1785620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性能问题分析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文本框 12"/>
          <p:cNvSpPr txBox="1"/>
          <p:nvPr/>
        </p:nvSpPr>
        <p:spPr>
          <a:xfrm>
            <a:off x="294758" y="909596"/>
            <a:ext cx="1449371" cy="38163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altLang="zh-CN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App</a:t>
            </a:r>
            <a:r>
              <a:rPr lang="zh-CN" altLang="en-US" sz="21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端</a:t>
            </a:r>
            <a:endParaRPr lang="zh-CN" altLang="en-US" sz="21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2" name="内容占位符 1"/>
          <p:cNvSpPr>
            <a:spLocks noGrp="1"/>
          </p:cNvSpPr>
          <p:nvPr>
            <p:ph idx="1"/>
          </p:nvPr>
        </p:nvSpPr>
        <p:spPr>
          <a:xfrm>
            <a:off x="1536700" y="1107440"/>
            <a:ext cx="5560060" cy="3263265"/>
          </a:xfrm>
        </p:spPr>
        <p:txBody>
          <a:bodyPr>
            <a:normAutofit fontScale="90000"/>
          </a:bodyPr>
          <a:lstStyle/>
          <a:p>
            <a:pPr marL="0" indent="0">
              <a:buNone/>
            </a:pPr>
            <a:endParaRPr lang="en-US" altLang="zh-CN" sz="1800" dirty="0"/>
          </a:p>
          <a:p>
            <a:pPr marL="0" indent="0">
              <a:buNone/>
            </a:pPr>
            <a:r>
              <a:rPr lang="zh-CN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刷新信息或加载更多信息时，有时会报错：</a:t>
            </a:r>
            <a:endParaRPr lang="en-US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HTTP</a:t>
            </a:r>
            <a:r>
              <a:rPr lang="zh-CN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状态码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=500 (Internal Server Error)</a:t>
            </a:r>
            <a:r>
              <a:rPr lang="zh-CN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查看后端报错信息类型为</a:t>
            </a:r>
            <a:r>
              <a:rPr lang="en-US" altLang="zh-CN" sz="2000" b="1" dirty="0" err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java.lang.ArrayIndexOutOfBoundsException</a:t>
            </a:r>
            <a:r>
              <a:rPr lang="zh-CN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。</a:t>
            </a:r>
            <a:endParaRPr lang="zh-CN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endParaRPr lang="en-US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  <a:p>
            <a:pPr marL="0" indent="0">
              <a:buNone/>
            </a:pP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可以考虑</a:t>
            </a:r>
            <a:r>
              <a:rPr lang="zh-CN" altLang="en-US" sz="2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进行</a:t>
            </a:r>
            <a:r>
              <a:rPr lang="zh-CN" altLang="zh-CN" sz="2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修改</a:t>
            </a:r>
            <a:r>
              <a:rPr lang="zh-CN" altLang="en-US" sz="2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zh-CN" altLang="zh-CN" sz="2000" b="1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不再</a:t>
            </a:r>
            <a:r>
              <a:rPr lang="zh-CN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用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list</a:t>
            </a:r>
            <a:r>
              <a:rPr lang="zh-CN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保存所有</a:t>
            </a:r>
            <a:r>
              <a:rPr lang="en-US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news</a:t>
            </a:r>
            <a:r>
              <a:rPr lang="zh-CN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，</a:t>
            </a:r>
            <a:r>
              <a:rPr lang="zh-CN" altLang="en-US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就不会</a:t>
            </a:r>
            <a:r>
              <a:rPr lang="zh-CN" altLang="zh-CN" sz="200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cs typeface="微软雅黑" panose="020B0503020204020204" pitchFamily="34" charset="-122"/>
              </a:rPr>
              <a:t>存在数组越界的问题了。</a:t>
            </a:r>
            <a:endParaRPr lang="zh-CN" altLang="zh-CN" sz="20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cs typeface="微软雅黑" panose="020B0503020204020204" pitchFamily="34" charset="-122"/>
            </a:endParaRPr>
          </a:p>
        </p:txBody>
      </p:sp>
      <p:sp>
        <p:nvSpPr>
          <p:cNvPr id="3" name="标题 1"/>
          <p:cNvSpPr txBox="1"/>
          <p:nvPr/>
        </p:nvSpPr>
        <p:spPr>
          <a:xfrm>
            <a:off x="810260" y="137160"/>
            <a:ext cx="1785620" cy="452120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zh-CN" altLang="en-US" sz="2000" b="1" dirty="0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性能问题分析</a:t>
            </a:r>
            <a:endParaRPr lang="zh-CN" altLang="en-US" sz="2000" b="1" dirty="0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文本框 18"/>
          <p:cNvSpPr txBox="1"/>
          <p:nvPr/>
        </p:nvSpPr>
        <p:spPr>
          <a:xfrm>
            <a:off x="1856105" y="1857058"/>
            <a:ext cx="6019324" cy="8528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95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Thank you </a:t>
            </a:r>
            <a:r>
              <a:rPr lang="zh-CN" altLang="en-US" sz="4950" b="1" dirty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！</a:t>
            </a:r>
            <a:endParaRPr lang="zh-CN" altLang="en-US" sz="495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图片 2" descr="图层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10954" y="3465671"/>
            <a:ext cx="9149715" cy="1682591"/>
          </a:xfrm>
          <a:prstGeom prst="rect">
            <a:avLst/>
          </a:prstGeom>
        </p:spPr>
      </p:pic>
      <p:grpSp>
        <p:nvGrpSpPr>
          <p:cNvPr id="20" name="组合 19"/>
          <p:cNvGrpSpPr/>
          <p:nvPr/>
        </p:nvGrpSpPr>
        <p:grpSpPr>
          <a:xfrm>
            <a:off x="-10954" y="-8096"/>
            <a:ext cx="9153525" cy="57150"/>
            <a:chOff x="-23" y="-17"/>
            <a:chExt cx="19220" cy="120"/>
          </a:xfrm>
        </p:grpSpPr>
        <p:sp>
          <p:nvSpPr>
            <p:cNvPr id="16" name="矩形 15"/>
            <p:cNvSpPr/>
            <p:nvPr/>
          </p:nvSpPr>
          <p:spPr>
            <a:xfrm>
              <a:off x="-23" y="-17"/>
              <a:ext cx="11339" cy="120"/>
            </a:xfrm>
            <a:prstGeom prst="rect">
              <a:avLst/>
            </a:prstGeom>
            <a:solidFill>
              <a:srgbClr val="3991CE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7" name="矩形 16"/>
            <p:cNvSpPr/>
            <p:nvPr/>
          </p:nvSpPr>
          <p:spPr>
            <a:xfrm>
              <a:off x="11316" y="-17"/>
              <a:ext cx="3969" cy="120"/>
            </a:xfrm>
            <a:prstGeom prst="rect">
              <a:avLst/>
            </a:prstGeom>
            <a:solidFill>
              <a:srgbClr val="F4D9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  <p:sp>
          <p:nvSpPr>
            <p:cNvPr id="18" name="矩形 17"/>
            <p:cNvSpPr/>
            <p:nvPr/>
          </p:nvSpPr>
          <p:spPr>
            <a:xfrm>
              <a:off x="15285" y="-17"/>
              <a:ext cx="3912" cy="120"/>
            </a:xfrm>
            <a:prstGeom prst="rect">
              <a:avLst/>
            </a:prstGeom>
            <a:solidFill>
              <a:srgbClr val="D6710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350"/>
            </a:p>
          </p:txBody>
        </p:sp>
      </p:grpSp>
    </p:spTree>
  </p:cSld>
  <p:clrMapOvr>
    <a:masterClrMapping/>
  </p:clrMapOvr>
  <p:transition spd="slow"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GB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开发环境</a:t>
            </a:r>
            <a:endParaRPr lang="zh-CN" altLang="en-GB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760220" y="1313180"/>
            <a:ext cx="6392545" cy="23069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50000"/>
              </a:lnSpc>
              <a:defRPr/>
            </a:pPr>
            <a:r>
              <a:rPr lang="en-US" altLang="zh-CN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Frontend—— Ionic+Angular     </a:t>
            </a:r>
            <a:endParaRPr lang="en-US" altLang="zh-CN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en-US" altLang="zh-CN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	             Visual Studio Code</a:t>
            </a:r>
            <a:endParaRPr lang="en-US" altLang="zh-CN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en-US" altLang="zh-CN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Backend—— java     Intellij IDEA</a:t>
            </a:r>
            <a:endParaRPr lang="en-US" altLang="zh-CN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en-US" altLang="zh-CN" sz="24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Chrome</a:t>
            </a:r>
            <a:endParaRPr lang="en-US" altLang="zh-CN" sz="24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GB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功能需求</a:t>
            </a:r>
            <a:endParaRPr lang="zh-CN" altLang="en-GB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520315" y="1325880"/>
            <a:ext cx="5146675" cy="26765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 fontAlgn="auto">
              <a:lnSpc>
                <a:spcPct val="150000"/>
              </a:lnSpc>
              <a:defRPr/>
            </a:pP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登录      注册</a:t>
            </a: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</a:t>
            </a:r>
            <a:endParaRPr lang="zh-CN" altLang="en-US" sz="28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浏览消息列表  </a:t>
            </a: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   </a:t>
            </a:r>
            <a:endParaRPr lang="en-US" altLang="zh-CN" sz="28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添加消息     </a:t>
            </a:r>
            <a:endParaRPr lang="zh-CN" altLang="en-US" sz="28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pPr algn="l" fontAlgn="auto">
              <a:lnSpc>
                <a:spcPct val="150000"/>
              </a:lnSpc>
              <a:defRPr/>
            </a:pPr>
            <a:r>
              <a:rPr lang="en-US" altLang="zh-CN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·</a:t>
            </a:r>
            <a:r>
              <a:rPr lang="zh-CN" altLang="en-US" sz="2800" b="1" dirty="0" smtClean="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下拉刷新      上拉加载</a:t>
            </a:r>
            <a:endParaRPr lang="zh-CN" altLang="en-US" sz="2800" b="1" dirty="0" smtClean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0" y="200199"/>
            <a:ext cx="2129944" cy="379477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Demo</a:t>
            </a:r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展示</a:t>
            </a:r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TimelineApp_Demo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483235" y="579755"/>
            <a:ext cx="8177530" cy="444881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72490" y="325120"/>
            <a:ext cx="5431155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代码静态测试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——P3C   Sonarlint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endParaRPr lang="zh-CN" altLang="en-US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73990" y="643255"/>
            <a:ext cx="5214620" cy="2545080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" name="图片 1"/>
          <p:cNvPicPr>
            <a:picLocks noChangeAspect="1"/>
          </p:cNvPicPr>
          <p:nvPr/>
        </p:nvPicPr>
        <p:blipFill>
          <a:blip r:embed="rId2"/>
          <a:srcRect t="41577" r="47263" b="5572"/>
          <a:stretch>
            <a:fillRect/>
          </a:stretch>
        </p:blipFill>
        <p:spPr>
          <a:xfrm>
            <a:off x="4100195" y="2197735"/>
            <a:ext cx="4901565" cy="2764155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1"/>
          <p:cNvSpPr txBox="1"/>
          <p:nvPr/>
        </p:nvSpPr>
        <p:spPr>
          <a:xfrm>
            <a:off x="857885" y="200025"/>
            <a:ext cx="4066540" cy="379730"/>
          </a:xfrm>
          <a:prstGeom prst="rect">
            <a:avLst/>
          </a:prstGeom>
        </p:spPr>
        <p:txBody>
          <a:bodyPr lIns="0" rIns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3000" b="0" kern="1200">
                <a:solidFill>
                  <a:schemeClr val="accent1"/>
                </a:solidFill>
                <a:latin typeface="U.S. 101" pitchFamily="2" charset="0"/>
                <a:ea typeface="Roboto" pitchFamily="2" charset="0"/>
                <a:cs typeface="Open Sans Light" panose="020B0306030504020204" pitchFamily="34" charset="0"/>
              </a:defRPr>
            </a:lvl1pPr>
          </a:lstStyle>
          <a:p>
            <a:pPr algn="l"/>
            <a:r>
              <a:rPr lang="zh-CN" altLang="en-US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单元测试</a:t>
            </a:r>
            <a:r>
              <a:rPr lang="en-US" altLang="zh-CN" sz="2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——JUnit  Mockito</a:t>
            </a:r>
            <a:endParaRPr lang="en-US" altLang="zh-CN" sz="2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 descr="捕获"/>
          <p:cNvPicPr>
            <a:picLocks noChangeAspect="1"/>
          </p:cNvPicPr>
          <p:nvPr/>
        </p:nvPicPr>
        <p:blipFill>
          <a:blip r:embed="rId1"/>
          <a:srcRect b="15205"/>
          <a:stretch>
            <a:fillRect/>
          </a:stretch>
        </p:blipFill>
        <p:spPr>
          <a:xfrm>
            <a:off x="5095240" y="815340"/>
            <a:ext cx="3568700" cy="2369185"/>
          </a:xfrm>
          <a:prstGeom prst="rect">
            <a:avLst/>
          </a:prstGeom>
        </p:spPr>
      </p:pic>
      <p:pic>
        <p:nvPicPr>
          <p:cNvPr id="5" name="图片 4" descr="3"/>
          <p:cNvPicPr>
            <a:picLocks noChangeAspect="1"/>
          </p:cNvPicPr>
          <p:nvPr/>
        </p:nvPicPr>
        <p:blipFill>
          <a:blip r:embed="rId2"/>
          <a:srcRect b="29196"/>
          <a:stretch>
            <a:fillRect/>
          </a:stretch>
        </p:blipFill>
        <p:spPr>
          <a:xfrm>
            <a:off x="308610" y="815340"/>
            <a:ext cx="4615815" cy="2014220"/>
          </a:xfrm>
          <a:prstGeom prst="rect">
            <a:avLst/>
          </a:prstGeom>
        </p:spPr>
      </p:pic>
      <p:pic>
        <p:nvPicPr>
          <p:cNvPr id="3" name="图片 2" descr="1"/>
          <p:cNvPicPr>
            <a:picLocks noChangeAspect="1"/>
          </p:cNvPicPr>
          <p:nvPr/>
        </p:nvPicPr>
        <p:blipFill>
          <a:blip r:embed="rId3"/>
          <a:srcRect b="55109"/>
          <a:stretch>
            <a:fillRect/>
          </a:stretch>
        </p:blipFill>
        <p:spPr>
          <a:xfrm>
            <a:off x="402590" y="3477895"/>
            <a:ext cx="5812790" cy="118935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自定义 237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005DA2"/>
      </a:accent1>
      <a:accent2>
        <a:srgbClr val="C4C7CB"/>
      </a:accent2>
      <a:accent3>
        <a:srgbClr val="7F7F7F"/>
      </a:accent3>
      <a:accent4>
        <a:srgbClr val="7F7F7F"/>
      </a:accent4>
      <a:accent5>
        <a:srgbClr val="7F7F7F"/>
      </a:accent5>
      <a:accent6>
        <a:srgbClr val="7F7F7F"/>
      </a:accent6>
      <a:hlink>
        <a:srgbClr val="17365D"/>
      </a:hlink>
      <a:folHlink>
        <a:srgbClr val="548DD4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>
          <a:defRPr sz="1200" dirty="0" smtClean="0">
            <a:solidFill>
              <a:schemeClr val="tx1">
                <a:lumMod val="75000"/>
                <a:lumOff val="25000"/>
              </a:schemeClr>
            </a:solidFill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5687</Words>
  <Application>WPS 演示</Application>
  <PresentationFormat>全屏显示(16:9)</PresentationFormat>
  <Paragraphs>1465</Paragraphs>
  <Slides>45</Slides>
  <Notes>19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45</vt:i4>
      </vt:variant>
    </vt:vector>
  </HeadingPairs>
  <TitlesOfParts>
    <vt:vector size="60" baseType="lpstr">
      <vt:lpstr>Arial</vt:lpstr>
      <vt:lpstr>宋体</vt:lpstr>
      <vt:lpstr>Wingdings</vt:lpstr>
      <vt:lpstr>微软雅黑</vt:lpstr>
      <vt:lpstr>Impact</vt:lpstr>
      <vt:lpstr>U.S. 101</vt:lpstr>
      <vt:lpstr>Roboto</vt:lpstr>
      <vt:lpstr>Open Sans Light</vt:lpstr>
      <vt:lpstr>Calibri</vt:lpstr>
      <vt:lpstr>Arial Unicode MS</vt:lpstr>
      <vt:lpstr>等线</vt:lpstr>
      <vt:lpstr>Times New Roman</vt:lpstr>
      <vt:lpstr>Segoe Print</vt:lpstr>
      <vt:lpstr>Yu Gothic UI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设计思想</vt:lpstr>
      <vt:lpstr>测试脚本</vt:lpstr>
      <vt:lpstr>独立场景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蓝白商务述职报告工作总结ppt模板</dc:title>
  <dc:creator>常董</dc:creator>
  <cp:lastModifiedBy>MonaLisa1412429210</cp:lastModifiedBy>
  <cp:revision>143</cp:revision>
  <dcterms:created xsi:type="dcterms:W3CDTF">2015-12-11T17:46:00Z</dcterms:created>
  <dcterms:modified xsi:type="dcterms:W3CDTF">2019-01-10T04:41:38Z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2052-11.1.0.8214</vt:lpwstr>
  </property>
</Properties>
</file>

<file path=docProps/thumbnail.jpeg>
</file>